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6" r:id="rId6"/>
    <p:sldId id="289" r:id="rId7"/>
    <p:sldId id="288" r:id="rId8"/>
    <p:sldId id="277" r:id="rId9"/>
    <p:sldId id="302" r:id="rId10"/>
    <p:sldId id="292" r:id="rId11"/>
    <p:sldId id="293" r:id="rId12"/>
    <p:sldId id="298" r:id="rId13"/>
    <p:sldId id="294" r:id="rId14"/>
    <p:sldId id="282" r:id="rId15"/>
    <p:sldId id="290" r:id="rId16"/>
    <p:sldId id="291" r:id="rId17"/>
    <p:sldId id="301" r:id="rId18"/>
    <p:sldId id="297" r:id="rId19"/>
    <p:sldId id="309" r:id="rId20"/>
    <p:sldId id="304" r:id="rId21"/>
    <p:sldId id="306" r:id="rId22"/>
    <p:sldId id="307" r:id="rId23"/>
    <p:sldId id="303" r:id="rId24"/>
    <p:sldId id="308" r:id="rId25"/>
    <p:sldId id="305" r:id="rId26"/>
    <p:sldId id="299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F44A52-43DE-4C24-A091-E80BF3932FA6}">
          <p14:sldIdLst>
            <p14:sldId id="256"/>
          </p14:sldIdLst>
        </p14:section>
        <p14:section name="Main Deck" id="{5F5A14E0-C88E-409C-B8F3-3B1F0369581F}">
          <p14:sldIdLst>
            <p14:sldId id="276"/>
            <p14:sldId id="289"/>
            <p14:sldId id="288"/>
            <p14:sldId id="277"/>
            <p14:sldId id="302"/>
            <p14:sldId id="292"/>
            <p14:sldId id="293"/>
            <p14:sldId id="298"/>
            <p14:sldId id="294"/>
            <p14:sldId id="282"/>
            <p14:sldId id="290"/>
            <p14:sldId id="291"/>
            <p14:sldId id="301"/>
            <p14:sldId id="297"/>
          </p14:sldIdLst>
        </p14:section>
        <p14:section name="Appendix" id="{3659924A-431E-47FD-AC6B-62A0EC49929F}">
          <p14:sldIdLst>
            <p14:sldId id="309"/>
            <p14:sldId id="304"/>
            <p14:sldId id="306"/>
            <p14:sldId id="307"/>
            <p14:sldId id="303"/>
            <p14:sldId id="308"/>
            <p14:sldId id="305"/>
            <p14:sldId id="299"/>
            <p14:sldId id="28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5" autoAdjust="0"/>
    <p:restoredTop sz="94652" autoAdjust="0"/>
  </p:normalViewPr>
  <p:slideViewPr>
    <p:cSldViewPr snapToGrid="0" showGuides="1">
      <p:cViewPr varScale="1">
        <p:scale>
          <a:sx n="105" d="100"/>
          <a:sy n="105" d="100"/>
        </p:scale>
        <p:origin x="192" y="200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Total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Reg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0.81559999999999999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49-4F49-8CBC-B30308E5CF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0.81110000000000004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49-4F49-8CBC-B30308E5CF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Bootstrap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0.81630000000000003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49-4F49-8CBC-B30308E5CF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Boosted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0.81410000000000005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649-4F49-8CBC-B30308E5CFD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Neural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Sheet1!$F$2</c:f>
              <c:numCache>
                <c:formatCode>0.0%</c:formatCode>
                <c:ptCount val="1"/>
                <c:pt idx="0">
                  <c:v>0.81499999999999995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49-4F49-8CBC-B30308E5CFD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Naïve Bayes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Sheet1!$G$2</c:f>
              <c:numCache>
                <c:formatCode>0.0%</c:formatCode>
                <c:ptCount val="1"/>
                <c:pt idx="0">
                  <c:v>0.79749999999999999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649-4F49-8CBC-B30308E5CFD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Sheet1!$H$2</c:f>
              <c:numCache>
                <c:formatCode>0.0%</c:formatCode>
                <c:ptCount val="1"/>
                <c:pt idx="0">
                  <c:v>0.80420000000000003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649-4F49-8CBC-B30308E5CF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1"/>
        <c:overlap val="-63"/>
        <c:axId val="389775312"/>
        <c:axId val="389775968"/>
      </c:barChart>
      <c:catAx>
        <c:axId val="389775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9775968"/>
        <c:crosses val="autoZero"/>
        <c:auto val="1"/>
        <c:lblAlgn val="ctr"/>
        <c:lblOffset val="100"/>
        <c:noMultiLvlLbl val="0"/>
      </c:catAx>
      <c:valAx>
        <c:axId val="389775968"/>
        <c:scaling>
          <c:orientation val="minMax"/>
          <c:max val="1"/>
          <c:min val="0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775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Accuracy of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Reg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0.72060000000000002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49-4F49-8CBC-B30308E5CF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0.67859999999999998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49-4F49-8CBC-B30308E5CF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Bootstrap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0.67700000000000005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49-4F49-8CBC-B30308E5CF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Boosted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0.66339999999999999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649-4F49-8CBC-B30308E5CFD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Neural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Sheet1!$F$2</c:f>
              <c:numCache>
                <c:formatCode>0.0%</c:formatCode>
                <c:ptCount val="1"/>
                <c:pt idx="0">
                  <c:v>0.6694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49-4F49-8CBC-B30308E5CFD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Naïve Bayes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Sheet1!$G$2</c:f>
              <c:numCache>
                <c:formatCode>0.0%</c:formatCode>
                <c:ptCount val="1"/>
                <c:pt idx="0">
                  <c:v>0.57140000000000002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649-4F49-8CBC-B30308E5CFD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Sheet1!$H$2</c:f>
              <c:numCache>
                <c:formatCode>0.0%</c:formatCode>
                <c:ptCount val="1"/>
                <c:pt idx="0">
                  <c:v>0.63500000000000001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649-4F49-8CBC-B30308E5CF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1"/>
        <c:overlap val="-63"/>
        <c:axId val="389775312"/>
        <c:axId val="389775968"/>
      </c:barChart>
      <c:catAx>
        <c:axId val="389775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9775968"/>
        <c:crosses val="autoZero"/>
        <c:auto val="1"/>
        <c:lblAlgn val="ctr"/>
        <c:lblOffset val="100"/>
        <c:noMultiLvlLbl val="0"/>
      </c:catAx>
      <c:valAx>
        <c:axId val="389775968"/>
        <c:scaling>
          <c:orientation val="minMax"/>
          <c:max val="1"/>
          <c:min val="0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775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Total Accuracy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Reg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0.81210000000000004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49-4F49-8CBC-B30308E5CF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0.81189999999999996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49-4F49-8CBC-B30308E5CF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Bootstrap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0.8115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49-4F49-8CBC-B30308E5CF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Boosted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0.80620000000000003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649-4F49-8CBC-B30308E5CFD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Neural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Sheet1!$F$2</c:f>
              <c:numCache>
                <c:formatCode>0.0%</c:formatCode>
                <c:ptCount val="1"/>
                <c:pt idx="0">
                  <c:v>0.81120000000000003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49-4F49-8CBC-B30308E5CFD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Naïve Bayes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Sheet1!$G$2</c:f>
              <c:numCache>
                <c:formatCode>0.0%</c:formatCode>
                <c:ptCount val="1"/>
                <c:pt idx="0">
                  <c:v>0.78810000000000002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649-4F49-8CBC-B30308E5CFD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Sheet1!$H$2</c:f>
              <c:numCache>
                <c:formatCode>0.0%</c:formatCode>
                <c:ptCount val="1"/>
                <c:pt idx="0">
                  <c:v>0.7964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649-4F49-8CBC-B30308E5CF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1"/>
        <c:overlap val="-63"/>
        <c:axId val="389775312"/>
        <c:axId val="389775968"/>
      </c:barChart>
      <c:catAx>
        <c:axId val="389775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9775968"/>
        <c:crosses val="autoZero"/>
        <c:auto val="1"/>
        <c:lblAlgn val="ctr"/>
        <c:lblOffset val="100"/>
        <c:noMultiLvlLbl val="0"/>
      </c:catAx>
      <c:valAx>
        <c:axId val="389775968"/>
        <c:scaling>
          <c:orientation val="minMax"/>
          <c:max val="1"/>
          <c:min val="0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775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/>
              <a:t>Accuracy of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Logistic Reg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0.66930000000000001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49-4F49-8CBC-B30308E5CFD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Decision Tree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68.9%</a:t>
                    </a:r>
                    <a:endParaRPr lang="en-US" dirty="0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C778-4EF8-94CB-C7A7061485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0.68510000000000004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49-4F49-8CBC-B30308E5CFD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Bootstrap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Sheet1!$D$2</c:f>
              <c:numCache>
                <c:formatCode>0.0%</c:formatCode>
                <c:ptCount val="1"/>
                <c:pt idx="0">
                  <c:v>0.66300000000000003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49-4F49-8CBC-B30308E5CFD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Boosted</c:v>
                </c:pt>
              </c:strCache>
            </c:strRef>
          </c:tx>
          <c:spPr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Sheet1!$E$2</c:f>
              <c:numCache>
                <c:formatCode>0.0%</c:formatCode>
                <c:ptCount val="1"/>
                <c:pt idx="0">
                  <c:v>0.64349999999999996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649-4F49-8CBC-B30308E5CFD7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Neural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Sheet1!$F$2</c:f>
              <c:numCache>
                <c:formatCode>0.0%</c:formatCode>
                <c:ptCount val="1"/>
                <c:pt idx="0">
                  <c:v>0.66059999999999997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649-4F49-8CBC-B30308E5CFD7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Naïve Bayes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Sheet1!$G$2</c:f>
              <c:numCache>
                <c:formatCode>0.0%</c:formatCode>
                <c:ptCount val="1"/>
                <c:pt idx="0">
                  <c:v>0.54479999999999995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649-4F49-8CBC-B30308E5CFD7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KNN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Total Accuracy</c:v>
                </c:pt>
              </c:strCache>
            </c:strRef>
          </c:cat>
          <c:val>
            <c:numRef>
              <c:f>Sheet1!$H$2</c:f>
              <c:numCache>
                <c:formatCode>0.0%</c:formatCode>
                <c:ptCount val="1"/>
                <c:pt idx="0">
                  <c:v>0.58899999999999997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649-4F49-8CBC-B30308E5CF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1"/>
        <c:overlap val="-63"/>
        <c:axId val="389775312"/>
        <c:axId val="389775968"/>
      </c:barChart>
      <c:catAx>
        <c:axId val="389775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9775968"/>
        <c:crosses val="autoZero"/>
        <c:auto val="1"/>
        <c:lblAlgn val="ctr"/>
        <c:lblOffset val="100"/>
        <c:noMultiLvlLbl val="0"/>
      </c:catAx>
      <c:valAx>
        <c:axId val="389775968"/>
        <c:scaling>
          <c:orientation val="minMax"/>
          <c:max val="1"/>
          <c:min val="0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9775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8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085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95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27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121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34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0DC36-8EFA-4378-9855-E019C55AC47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850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149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211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457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063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7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810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25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0.m4a"/><Relationship Id="rId7" Type="http://schemas.openxmlformats.org/officeDocument/2006/relationships/image" Target="../media/image14.sv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1.m4a"/><Relationship Id="rId7" Type="http://schemas.openxmlformats.org/officeDocument/2006/relationships/chart" Target="../charts/chart2.xml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chart" Target="../charts/chart1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2.m4a"/><Relationship Id="rId7" Type="http://schemas.openxmlformats.org/officeDocument/2006/relationships/chart" Target="../charts/chart4.xml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chart" Target="../charts/chart3.xml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audio" Target="../media/media14.m4a"/><Relationship Id="rId7" Type="http://schemas.openxmlformats.org/officeDocument/2006/relationships/image" Target="../media/image27.png"/><Relationship Id="rId2" Type="http://schemas.microsoft.com/office/2007/relationships/media" Target="../media/media14.m4a"/><Relationship Id="rId1" Type="http://schemas.openxmlformats.org/officeDocument/2006/relationships/tags" Target="../tags/tag13.xml"/><Relationship Id="rId6" Type="http://schemas.openxmlformats.org/officeDocument/2006/relationships/image" Target="../media/image26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../media/media2.mp4"/><Relationship Id="rId7" Type="http://schemas.openxmlformats.org/officeDocument/2006/relationships/image" Target="../media/image2.svg"/><Relationship Id="rId2" Type="http://schemas.microsoft.com/office/2007/relationships/media" Target="../media/media2.mp4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video" Target="../media/media3.mp4"/><Relationship Id="rId7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5.m4a"/><Relationship Id="rId7" Type="http://schemas.openxmlformats.org/officeDocument/2006/relationships/image" Target="../media/image12.sv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0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hyperlink" Target="https://archive.ics.uci.edu/ml/datasets/default+of+credit+card+clients" TargetMode="Externa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audio" Target="../media/media7.m4a"/><Relationship Id="rId7" Type="http://schemas.openxmlformats.org/officeDocument/2006/relationships/image" Target="../media/image12.sv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8.m4a"/><Relationship Id="rId7" Type="http://schemas.openxmlformats.org/officeDocument/2006/relationships/image" Target="../media/image18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9.m4a"/><Relationship Id="rId7" Type="http://schemas.openxmlformats.org/officeDocument/2006/relationships/image" Target="../media/image20.pn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19.png"/><Relationship Id="rId11" Type="http://schemas.openxmlformats.org/officeDocument/2006/relationships/image" Target="../media/image10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376036"/>
            <a:ext cx="9144000" cy="1052596"/>
          </a:xfrm>
        </p:spPr>
        <p:txBody>
          <a:bodyPr lIns="0" tIns="0" rIns="0" bIns="0" anchor="t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Default of Credit Card Clients data set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accent4"/>
                </a:solidFill>
              </a:rPr>
              <a:t>Predictive Modeling Project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9" y="-60824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5258" y="-1770743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5851021" y="3724968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8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Graphic 5" descr="Dollar outline">
            <a:extLst>
              <a:ext uri="{FF2B5EF4-FFF2-40B4-BE49-F238E27FC236}">
                <a16:creationId xmlns:a16="http://schemas.microsoft.com/office/drawing/2014/main" id="{8C28D49E-3093-4849-A39E-A7A511CB2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4302" y="23824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55F8DE-4C69-4C80-A72D-A5145199925C}"/>
              </a:ext>
            </a:extLst>
          </p:cNvPr>
          <p:cNvSpPr txBox="1"/>
          <p:nvPr/>
        </p:nvSpPr>
        <p:spPr>
          <a:xfrm>
            <a:off x="4869253" y="6325084"/>
            <a:ext cx="245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</a:rPr>
              <a:t>Submitted by: Team – 5</a:t>
            </a:r>
          </a:p>
        </p:txBody>
      </p:sp>
      <p:pic>
        <p:nvPicPr>
          <p:cNvPr id="18" name="Video 17">
            <a:hlinkClick r:id="" action="ppaction://media"/>
            <a:extLst>
              <a:ext uri="{FF2B5EF4-FFF2-40B4-BE49-F238E27FC236}">
                <a16:creationId xmlns:a16="http://schemas.microsoft.com/office/drawing/2014/main" id="{FB60DB6E-E1EC-4F7E-BA15-47A599B634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 flipV="1">
            <a:off x="9180946" y="6857999"/>
            <a:ext cx="3011054" cy="225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29"/>
    </mc:Choice>
    <mc:Fallback xmlns="">
      <p:transition spd="slow" advTm="12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ASSESSMENT 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6241C0-CF20-4CA7-B53A-2BD122B34609}"/>
              </a:ext>
            </a:extLst>
          </p:cNvPr>
          <p:cNvGrpSpPr/>
          <p:nvPr/>
        </p:nvGrpSpPr>
        <p:grpSpPr>
          <a:xfrm>
            <a:off x="829587" y="1488713"/>
            <a:ext cx="2044685" cy="4336142"/>
            <a:chOff x="9409413" y="1527629"/>
            <a:chExt cx="2044685" cy="4336142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89DA262E-0502-4E65-8ABA-E063880E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8263685" y="2673357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68C4B5-BCEC-465A-ADA5-6A054B15F7A3}"/>
                </a:ext>
              </a:extLst>
            </p:cNvPr>
            <p:cNvSpPr/>
            <p:nvPr/>
          </p:nvSpPr>
          <p:spPr>
            <a:xfrm>
              <a:off x="9745956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ASSESS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BCD242F-9A97-473E-8E17-3F6C3C75CE68}"/>
                </a:ext>
              </a:extLst>
            </p:cNvPr>
            <p:cNvSpPr/>
            <p:nvPr/>
          </p:nvSpPr>
          <p:spPr>
            <a:xfrm>
              <a:off x="9555735" y="3378031"/>
              <a:ext cx="1752042" cy="217264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Comparing results from each model to evaluate the best models </a:t>
              </a:r>
            </a:p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Running ensembles to combine good performing models for possible best accuracy</a:t>
              </a:r>
            </a:p>
          </p:txBody>
        </p:sp>
        <p:pic>
          <p:nvPicPr>
            <p:cNvPr id="21" name="Graphic 20" descr="Clipboard Mixed with solid fill">
              <a:extLst>
                <a:ext uri="{FF2B5EF4-FFF2-40B4-BE49-F238E27FC236}">
                  <a16:creationId xmlns:a16="http://schemas.microsoft.com/office/drawing/2014/main" id="{91B9291B-EC98-454B-BE01-C6181D63A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223215" y="2281806"/>
              <a:ext cx="453633" cy="453633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F6CC74-7D86-4F80-B3B6-E98BC8DD4C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47579"/>
          <a:stretch/>
        </p:blipFill>
        <p:spPr>
          <a:xfrm>
            <a:off x="3181584" y="1770515"/>
            <a:ext cx="8634462" cy="36015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B1126D-5E3A-44DB-9371-5120D5495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3081"/>
          <a:stretch/>
        </p:blipFill>
        <p:spPr>
          <a:xfrm>
            <a:off x="3181584" y="2137092"/>
            <a:ext cx="8634462" cy="322357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52CB08-454D-49D7-88CD-E94442F63D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1583" y="2114608"/>
            <a:ext cx="8634461" cy="323484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4E3271-5FB3-4F88-8985-78E3FE64A3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799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76"/>
    </mc:Choice>
    <mc:Fallback xmlns="">
      <p:transition spd="slow" advTm="18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94970" y="522898"/>
            <a:ext cx="3797030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Assessment - </a:t>
            </a:r>
            <a:r>
              <a:rPr lang="en-US" sz="2800" b="1" dirty="0">
                <a:solidFill>
                  <a:schemeClr val="accent3"/>
                </a:solidFill>
              </a:rPr>
              <a:t>Validation</a:t>
            </a:r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871609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 descr="This image is a bar chart. ">
            <a:extLst>
              <a:ext uri="{FF2B5EF4-FFF2-40B4-BE49-F238E27FC236}">
                <a16:creationId xmlns:a16="http://schemas.microsoft.com/office/drawing/2014/main" id="{8B833BE5-F2DA-4155-B25C-866FA190E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6548330"/>
              </p:ext>
            </p:extLst>
          </p:nvPr>
        </p:nvGraphicFramePr>
        <p:xfrm>
          <a:off x="548872" y="747788"/>
          <a:ext cx="6504324" cy="2393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95392" y="2519849"/>
            <a:ext cx="4373541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 algn="ctr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Logistic Regression performs the best amongst the models with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Total Accuracy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 = 81.6%)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3839445"/>
            <a:ext cx="4562475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 algn="ctr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Logistic Regression performs the best amongst the models with an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Accuracy of 1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 = 72.1%)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931195-CF6B-4E84-AB9C-8AD22280BCC5}"/>
              </a:ext>
            </a:extLst>
          </p:cNvPr>
          <p:cNvSpPr/>
          <p:nvPr/>
        </p:nvSpPr>
        <p:spPr>
          <a:xfrm>
            <a:off x="0" y="6212910"/>
            <a:ext cx="12192000" cy="373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the validation window, </a:t>
            </a:r>
            <a:r>
              <a:rPr lang="en-US" b="1" dirty="0">
                <a:solidFill>
                  <a:schemeClr val="tx1"/>
                </a:solidFill>
              </a:rPr>
              <a:t>LOGISTIC REGRESSION </a:t>
            </a:r>
            <a:r>
              <a:rPr lang="en-US" dirty="0">
                <a:solidFill>
                  <a:schemeClr val="tx1"/>
                </a:solidFill>
              </a:rPr>
              <a:t>performs the best across both </a:t>
            </a:r>
            <a:r>
              <a:rPr lang="en-US" b="1" dirty="0">
                <a:solidFill>
                  <a:schemeClr val="tx1"/>
                </a:solidFill>
              </a:rPr>
              <a:t>Total Accuracy </a:t>
            </a:r>
            <a:r>
              <a:rPr lang="en-US" dirty="0">
                <a:solidFill>
                  <a:schemeClr val="tx1"/>
                </a:solidFill>
              </a:rPr>
              <a:t>and</a:t>
            </a:r>
            <a:r>
              <a:rPr lang="en-US" b="1" dirty="0">
                <a:solidFill>
                  <a:schemeClr val="tx1"/>
                </a:solidFill>
              </a:rPr>
              <a:t> Accuracy of 1</a:t>
            </a:r>
          </a:p>
        </p:txBody>
      </p:sp>
      <p:graphicFrame>
        <p:nvGraphicFramePr>
          <p:cNvPr id="27" name="Chart 26" descr="This image is a bar chart. ">
            <a:extLst>
              <a:ext uri="{FF2B5EF4-FFF2-40B4-BE49-F238E27FC236}">
                <a16:creationId xmlns:a16="http://schemas.microsoft.com/office/drawing/2014/main" id="{BB16D82B-19BF-4D2C-833F-CA72980D3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0764868"/>
              </p:ext>
            </p:extLst>
          </p:nvPr>
        </p:nvGraphicFramePr>
        <p:xfrm>
          <a:off x="548872" y="3404149"/>
          <a:ext cx="6504324" cy="2393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E786A2AD-7CCE-490E-B148-D6405F91A994}"/>
              </a:ext>
            </a:extLst>
          </p:cNvPr>
          <p:cNvSpPr/>
          <p:nvPr/>
        </p:nvSpPr>
        <p:spPr>
          <a:xfrm>
            <a:off x="1217112" y="1244658"/>
            <a:ext cx="663880" cy="1898922"/>
          </a:xfrm>
          <a:prstGeom prst="rect">
            <a:avLst/>
          </a:prstGeom>
          <a:solidFill>
            <a:schemeClr val="accent2">
              <a:lumMod val="20000"/>
              <a:lumOff val="80000"/>
              <a:alpha val="37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C3246C-018A-4ADE-ABF9-CB900A142A77}"/>
              </a:ext>
            </a:extLst>
          </p:cNvPr>
          <p:cNvSpPr/>
          <p:nvPr/>
        </p:nvSpPr>
        <p:spPr>
          <a:xfrm>
            <a:off x="1217112" y="4047275"/>
            <a:ext cx="663880" cy="1726293"/>
          </a:xfrm>
          <a:prstGeom prst="rect">
            <a:avLst/>
          </a:prstGeom>
          <a:solidFill>
            <a:schemeClr val="accent2">
              <a:lumMod val="20000"/>
              <a:lumOff val="80000"/>
              <a:alpha val="37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F2620B-6FAE-4105-B9AB-B7C283AABA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079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62"/>
    </mc:Choice>
    <mc:Fallback xmlns="">
      <p:transition spd="slow" advTm="17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Graphic spid="4" grpId="0">
        <p:bldAsOne/>
      </p:bldGraphic>
      <p:bldP spid="10" grpId="0"/>
      <p:bldP spid="12" grpId="0"/>
      <p:bldP spid="2" grpId="0" animBg="1"/>
      <p:bldGraphic spid="27" grpId="0">
        <p:bldAsOne/>
      </p:bldGraphic>
      <p:bldP spid="13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Assessment -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Test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hart 3" descr="This image is a bar chart. ">
            <a:extLst>
              <a:ext uri="{FF2B5EF4-FFF2-40B4-BE49-F238E27FC236}">
                <a16:creationId xmlns:a16="http://schemas.microsoft.com/office/drawing/2014/main" id="{8B833BE5-F2DA-4155-B25C-866FA190EF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1935704"/>
              </p:ext>
            </p:extLst>
          </p:nvPr>
        </p:nvGraphicFramePr>
        <p:xfrm>
          <a:off x="548872" y="747788"/>
          <a:ext cx="6504324" cy="2393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1A997C66-4ED4-4017-9439-1D07ED31D783}"/>
              </a:ext>
            </a:extLst>
          </p:cNvPr>
          <p:cNvSpPr/>
          <p:nvPr/>
        </p:nvSpPr>
        <p:spPr>
          <a:xfrm>
            <a:off x="7495392" y="2519849"/>
            <a:ext cx="4373541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 algn="ctr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Logistic Regression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performs the best amongst the models with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Total Accuracy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 = 81.21%)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0C1A7A-78BB-48B4-B5CE-2B9C34E5E67B}"/>
              </a:ext>
            </a:extLst>
          </p:cNvPr>
          <p:cNvSpPr/>
          <p:nvPr/>
        </p:nvSpPr>
        <p:spPr>
          <a:xfrm>
            <a:off x="7400925" y="3839445"/>
            <a:ext cx="4562475" cy="48731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285750" indent="-285750" algn="ctr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Decision Tree 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performs the best amongst the models with an </a:t>
            </a:r>
            <a:r>
              <a:rPr lang="en-US" sz="1600" b="1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Accuracy of 1</a:t>
            </a:r>
            <a:r>
              <a:rPr lang="en-US" sz="1600" dirty="0">
                <a:solidFill>
                  <a:schemeClr val="accent3">
                    <a:lumMod val="50000"/>
                  </a:schemeClr>
                </a:solidFill>
                <a:cs typeface="Segoe UI" panose="020B0502040204020203" pitchFamily="34" charset="0"/>
              </a:rPr>
              <a:t> = 68.93%)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931195-CF6B-4E84-AB9C-8AD22280BCC5}"/>
              </a:ext>
            </a:extLst>
          </p:cNvPr>
          <p:cNvSpPr/>
          <p:nvPr/>
        </p:nvSpPr>
        <p:spPr>
          <a:xfrm>
            <a:off x="0" y="6212910"/>
            <a:ext cx="12192000" cy="373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 the test window, </a:t>
            </a:r>
            <a:r>
              <a:rPr lang="en-US" b="1" dirty="0">
                <a:solidFill>
                  <a:schemeClr val="tx1"/>
                </a:solidFill>
              </a:rPr>
              <a:t>DECISION TREE </a:t>
            </a:r>
            <a:r>
              <a:rPr lang="en-US" dirty="0">
                <a:solidFill>
                  <a:schemeClr val="tx1"/>
                </a:solidFill>
              </a:rPr>
              <a:t>performs the best across models for the </a:t>
            </a:r>
            <a:r>
              <a:rPr lang="en-US" b="1" dirty="0">
                <a:solidFill>
                  <a:schemeClr val="tx1"/>
                </a:solidFill>
              </a:rPr>
              <a:t>Accuracy of 1 [No. of defaults]</a:t>
            </a:r>
          </a:p>
        </p:txBody>
      </p:sp>
      <p:graphicFrame>
        <p:nvGraphicFramePr>
          <p:cNvPr id="27" name="Chart 26" descr="This image is a bar chart. ">
            <a:extLst>
              <a:ext uri="{FF2B5EF4-FFF2-40B4-BE49-F238E27FC236}">
                <a16:creationId xmlns:a16="http://schemas.microsoft.com/office/drawing/2014/main" id="{BB16D82B-19BF-4D2C-833F-CA72980D3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525564"/>
              </p:ext>
            </p:extLst>
          </p:nvPr>
        </p:nvGraphicFramePr>
        <p:xfrm>
          <a:off x="548872" y="3404149"/>
          <a:ext cx="6504324" cy="2393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FA92B9A-985B-44A5-B04E-78B4AD80196B}"/>
              </a:ext>
            </a:extLst>
          </p:cNvPr>
          <p:cNvSpPr/>
          <p:nvPr/>
        </p:nvSpPr>
        <p:spPr>
          <a:xfrm>
            <a:off x="1840349" y="4051503"/>
            <a:ext cx="663880" cy="1726293"/>
          </a:xfrm>
          <a:prstGeom prst="rect">
            <a:avLst/>
          </a:prstGeom>
          <a:solidFill>
            <a:schemeClr val="accent2">
              <a:lumMod val="20000"/>
              <a:lumOff val="80000"/>
              <a:alpha val="37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7D41F-76BA-49BC-8E68-4C0DD6A3A085}"/>
              </a:ext>
            </a:extLst>
          </p:cNvPr>
          <p:cNvSpPr/>
          <p:nvPr/>
        </p:nvSpPr>
        <p:spPr>
          <a:xfrm>
            <a:off x="1217112" y="1244658"/>
            <a:ext cx="663880" cy="1898922"/>
          </a:xfrm>
          <a:prstGeom prst="rect">
            <a:avLst/>
          </a:prstGeom>
          <a:solidFill>
            <a:schemeClr val="accent2">
              <a:lumMod val="20000"/>
              <a:lumOff val="80000"/>
              <a:alpha val="37000"/>
            </a:schemeClr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01D59A9-8750-47EA-92E2-9B5805226B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896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94"/>
    </mc:Choice>
    <mc:Fallback xmlns="">
      <p:transition spd="slow" advTm="16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Graphic spid="4" grpId="0">
        <p:bldAsOne/>
      </p:bldGraphic>
      <p:bldP spid="10" grpId="0"/>
      <p:bldP spid="12" grpId="0"/>
      <p:bldP spid="2" grpId="0" animBg="1"/>
      <p:bldGraphic spid="27" grpId="0">
        <p:bldAsOne/>
      </p:bldGraphic>
      <p:bldP spid="3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56526" y="522898"/>
            <a:ext cx="303547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Results – Best two models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95614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BD06280-71F4-4832-A31C-772537FAE929}"/>
              </a:ext>
            </a:extLst>
          </p:cNvPr>
          <p:cNvSpPr/>
          <p:nvPr/>
        </p:nvSpPr>
        <p:spPr>
          <a:xfrm rot="16200000">
            <a:off x="-106838" y="4764100"/>
            <a:ext cx="1972763" cy="66479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INFERENCES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917D965-B5BB-41DC-BB5E-C27AF802DD50}"/>
              </a:ext>
            </a:extLst>
          </p:cNvPr>
          <p:cNvSpPr/>
          <p:nvPr/>
        </p:nvSpPr>
        <p:spPr>
          <a:xfrm rot="16200000">
            <a:off x="-106838" y="2658348"/>
            <a:ext cx="1972763" cy="66479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METRICS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BC1BB2-55FC-4E8F-A171-32FAA820D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85888" y="4043623"/>
            <a:ext cx="989534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1A2EAE-EBE4-4CB7-9D0A-105837E80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55658" y="2004365"/>
            <a:ext cx="0" cy="407851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0A1A1DDC-368E-4C98-A2BA-89F494FD7CA3}"/>
              </a:ext>
            </a:extLst>
          </p:cNvPr>
          <p:cNvGrpSpPr/>
          <p:nvPr/>
        </p:nvGrpSpPr>
        <p:grpSpPr>
          <a:xfrm>
            <a:off x="1230086" y="1247353"/>
            <a:ext cx="4967514" cy="4705777"/>
            <a:chOff x="1230086" y="1347561"/>
            <a:chExt cx="4967514" cy="4705777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C1CAF08-13B9-48BA-A271-8CE5B568A664}"/>
                </a:ext>
              </a:extLst>
            </p:cNvPr>
            <p:cNvSpPr/>
            <p:nvPr/>
          </p:nvSpPr>
          <p:spPr>
            <a:xfrm>
              <a:off x="1230086" y="1347561"/>
              <a:ext cx="4967514" cy="66479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DECISION TREE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ECF613A-FCF5-4CC5-AA46-DABB088D7230}"/>
                </a:ext>
              </a:extLst>
            </p:cNvPr>
            <p:cNvSpPr/>
            <p:nvPr/>
          </p:nvSpPr>
          <p:spPr>
            <a:xfrm>
              <a:off x="1632408" y="2554364"/>
              <a:ext cx="4162870" cy="104644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171450" indent="-171450">
                <a:spcBef>
                  <a:spcPts val="12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Misclassification Rate = 18.81%</a:t>
              </a:r>
            </a:p>
            <a:p>
              <a:pPr marL="171450" indent="-171450">
                <a:spcBef>
                  <a:spcPts val="12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Total Accuracy = 81.19%</a:t>
              </a:r>
            </a:p>
            <a:p>
              <a:pPr marL="171450" indent="-171450">
                <a:spcBef>
                  <a:spcPts val="12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Accuracy of 1 = 68.93%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130C0AE-B52E-4C65-A461-AD2F7D2362DE}"/>
                </a:ext>
              </a:extLst>
            </p:cNvPr>
            <p:cNvSpPr/>
            <p:nvPr/>
          </p:nvSpPr>
          <p:spPr>
            <a:xfrm>
              <a:off x="1632408" y="4422122"/>
              <a:ext cx="4162870" cy="163121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171450" indent="-171450">
                <a:spcBef>
                  <a:spcPts val="12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The decision tree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performed almost at par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with the best ensemble version in terms of Total Accuracy and misclassification rate</a:t>
              </a:r>
            </a:p>
            <a:p>
              <a:pPr marL="171450" indent="-171450">
                <a:spcBef>
                  <a:spcPts val="12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However, the decision tree performed significantly better on the Accuracy of 1 by a </a:t>
              </a:r>
              <a:r>
                <a:rPr lang="en-US" sz="1600" b="1" dirty="0">
                  <a:solidFill>
                    <a:srgbClr val="00B050"/>
                  </a:solidFill>
                  <a:cs typeface="Segoe UI" panose="020B0502040204020203" pitchFamily="34" charset="0"/>
                </a:rPr>
                <a:t>margin of +2.1%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D29B9E3-2A55-402E-B55B-3407E65CC20D}"/>
              </a:ext>
            </a:extLst>
          </p:cNvPr>
          <p:cNvSpPr txBox="1"/>
          <p:nvPr/>
        </p:nvSpPr>
        <p:spPr>
          <a:xfrm>
            <a:off x="1139868" y="764088"/>
            <a:ext cx="102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We shortlisted the best two models and compared their performance metrics and from a business sense.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27B1E1-ABB6-4D98-B440-322BDA01770E}"/>
              </a:ext>
            </a:extLst>
          </p:cNvPr>
          <p:cNvGrpSpPr/>
          <p:nvPr/>
        </p:nvGrpSpPr>
        <p:grpSpPr>
          <a:xfrm>
            <a:off x="6313716" y="1247353"/>
            <a:ext cx="4967514" cy="4459556"/>
            <a:chOff x="6313716" y="1347561"/>
            <a:chExt cx="4967514" cy="445955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1B1E083-D07C-4934-9782-F7CCA3539ACF}"/>
                </a:ext>
              </a:extLst>
            </p:cNvPr>
            <p:cNvSpPr/>
            <p:nvPr/>
          </p:nvSpPr>
          <p:spPr>
            <a:xfrm>
              <a:off x="6313716" y="1347561"/>
              <a:ext cx="4967514" cy="66479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+mj-lt"/>
                </a:rPr>
                <a:t>ENSEMBLE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E783ACB-62DF-4DA3-9240-822BAEA78497}"/>
                </a:ext>
              </a:extLst>
            </p:cNvPr>
            <p:cNvSpPr/>
            <p:nvPr/>
          </p:nvSpPr>
          <p:spPr>
            <a:xfrm>
              <a:off x="6716039" y="4422122"/>
              <a:ext cx="4162870" cy="138499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171450" indent="-171450">
                <a:spcBef>
                  <a:spcPts val="12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Ensemble </a:t>
              </a:r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performed better (very slightly)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 than the decision tree in terms of Total Accuracy</a:t>
              </a:r>
            </a:p>
            <a:p>
              <a:pPr marL="171450" indent="-171450">
                <a:spcBef>
                  <a:spcPts val="12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Ensemble </a:t>
              </a:r>
              <a:r>
                <a:rPr lang="en-US" sz="1600" b="1" dirty="0">
                  <a:solidFill>
                    <a:schemeClr val="accent1"/>
                  </a:solidFill>
                  <a:cs typeface="Segoe UI" panose="020B0502040204020203" pitchFamily="34" charset="0"/>
                </a:rPr>
                <a:t>lost on the accuracy of 1 </a:t>
              </a: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performance owing to averaging out across multiple predictive models.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BEA16F-A01D-4D56-AF5C-7B67EC6D04EA}"/>
                </a:ext>
              </a:extLst>
            </p:cNvPr>
            <p:cNvSpPr/>
            <p:nvPr/>
          </p:nvSpPr>
          <p:spPr>
            <a:xfrm>
              <a:off x="6686757" y="2567452"/>
              <a:ext cx="4162870" cy="104644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171450" indent="-171450">
                <a:spcBef>
                  <a:spcPts val="12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Misclassification Rate = 18.81%</a:t>
              </a:r>
            </a:p>
            <a:p>
              <a:pPr marL="171450" indent="-171450">
                <a:spcBef>
                  <a:spcPts val="12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Total Accuracy = 81.19%</a:t>
              </a:r>
            </a:p>
            <a:p>
              <a:pPr marL="171450" indent="-171450">
                <a:spcBef>
                  <a:spcPts val="1200"/>
                </a:spcBef>
                <a:buClr>
                  <a:schemeClr val="tx2"/>
                </a:buClr>
                <a:buFont typeface="Segoe UI Light" panose="020B0502040204020203" pitchFamily="34" charset="0"/>
                <a:buChar char="›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Segoe UI" panose="020B0502040204020203" pitchFamily="34" charset="0"/>
                </a:rPr>
                <a:t>Accuracy of 1 = 66.82%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17777-547E-4A19-8E4F-CEBBDD5A1E83}"/>
              </a:ext>
            </a:extLst>
          </p:cNvPr>
          <p:cNvSpPr/>
          <p:nvPr/>
        </p:nvSpPr>
        <p:spPr>
          <a:xfrm>
            <a:off x="0" y="6212910"/>
            <a:ext cx="12192000" cy="373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DECISION TREE </a:t>
            </a:r>
            <a:r>
              <a:rPr lang="en-US" dirty="0">
                <a:solidFill>
                  <a:schemeClr val="tx1"/>
                </a:solidFill>
              </a:rPr>
              <a:t>is the recommended model for the </a:t>
            </a:r>
            <a:r>
              <a:rPr lang="en-US" b="1" dirty="0">
                <a:solidFill>
                  <a:schemeClr val="tx1"/>
                </a:solidFill>
              </a:rPr>
              <a:t>“DEFAULTS in CREDIT CARD PAYMENTS” </a:t>
            </a:r>
            <a:r>
              <a:rPr lang="en-US" dirty="0">
                <a:solidFill>
                  <a:schemeClr val="tx1"/>
                </a:solidFill>
              </a:rPr>
              <a:t>data set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24C2E67-8E3F-4B96-A918-49BE71656C2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512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80"/>
    </mc:Choice>
    <mc:Fallback xmlns="">
      <p:transition spd="slow" advTm="17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56526" y="522898"/>
            <a:ext cx="303547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Model – Decision Tree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95614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D29B9E3-2A55-402E-B55B-3407E65CC20D}"/>
              </a:ext>
            </a:extLst>
          </p:cNvPr>
          <p:cNvSpPr txBox="1"/>
          <p:nvPr/>
        </p:nvSpPr>
        <p:spPr>
          <a:xfrm>
            <a:off x="1139868" y="764088"/>
            <a:ext cx="1011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After comparing the performance metrics, Decision Tree was chosen as the best model for this exercise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17777-547E-4A19-8E4F-CEBBDD5A1E83}"/>
              </a:ext>
            </a:extLst>
          </p:cNvPr>
          <p:cNvSpPr/>
          <p:nvPr/>
        </p:nvSpPr>
        <p:spPr>
          <a:xfrm>
            <a:off x="0" y="6212910"/>
            <a:ext cx="12192000" cy="373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Complexity for the </a:t>
            </a:r>
            <a:r>
              <a:rPr lang="en-US" b="1" dirty="0">
                <a:solidFill>
                  <a:schemeClr val="tx1"/>
                </a:solidFill>
              </a:rPr>
              <a:t>DECISION TREE </a:t>
            </a:r>
            <a:r>
              <a:rPr lang="en-US" dirty="0">
                <a:solidFill>
                  <a:schemeClr val="tx1"/>
                </a:solidFill>
              </a:rPr>
              <a:t>model was brought down by ~</a:t>
            </a:r>
            <a:r>
              <a:rPr lang="en-US" b="1" dirty="0">
                <a:solidFill>
                  <a:schemeClr val="tx1"/>
                </a:solidFill>
              </a:rPr>
              <a:t>88%</a:t>
            </a:r>
            <a:r>
              <a:rPr lang="en-US" dirty="0">
                <a:solidFill>
                  <a:schemeClr val="tx1"/>
                </a:solidFill>
              </a:rPr>
              <a:t> - Accuracy of 1 </a:t>
            </a:r>
            <a:r>
              <a:rPr lang="en-US" b="1" dirty="0">
                <a:solidFill>
                  <a:schemeClr val="tx1"/>
                </a:solidFill>
              </a:rPr>
              <a:t>remains the highest </a:t>
            </a:r>
            <a:r>
              <a:rPr lang="en-US" dirty="0">
                <a:solidFill>
                  <a:schemeClr val="tx1"/>
                </a:solidFill>
              </a:rPr>
              <a:t>across all models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9617DC-ADCA-4E72-9318-67789E3DC2D1}"/>
              </a:ext>
            </a:extLst>
          </p:cNvPr>
          <p:cNvCxnSpPr/>
          <p:nvPr/>
        </p:nvCxnSpPr>
        <p:spPr>
          <a:xfrm>
            <a:off x="3556000" y="1932199"/>
            <a:ext cx="0" cy="3931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5AED1B61-47B8-4BB9-BFF4-772A68380FF0}"/>
              </a:ext>
            </a:extLst>
          </p:cNvPr>
          <p:cNvGrpSpPr/>
          <p:nvPr/>
        </p:nvGrpSpPr>
        <p:grpSpPr>
          <a:xfrm>
            <a:off x="225643" y="1455901"/>
            <a:ext cx="3190658" cy="4477685"/>
            <a:chOff x="225643" y="1455901"/>
            <a:chExt cx="3190658" cy="44776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9F04033-92C4-4DD5-9980-DF56430EFA5E}"/>
                </a:ext>
              </a:extLst>
            </p:cNvPr>
            <p:cNvSpPr txBox="1"/>
            <p:nvPr/>
          </p:nvSpPr>
          <p:spPr>
            <a:xfrm>
              <a:off x="563672" y="1455901"/>
              <a:ext cx="2514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>
                      <a:lumMod val="75000"/>
                    </a:schemeClr>
                  </a:solidFill>
                </a:rPr>
                <a:t>CONFIGURATION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332F19-2AAF-428F-80FA-A4F932AF2705}"/>
                </a:ext>
              </a:extLst>
            </p:cNvPr>
            <p:cNvSpPr txBox="1"/>
            <p:nvPr/>
          </p:nvSpPr>
          <p:spPr>
            <a:xfrm>
              <a:off x="225643" y="1840158"/>
              <a:ext cx="3190658" cy="40934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prstDash val="lg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742950" marR="0" lvl="1" indent="-285750">
                <a:spcBef>
                  <a:spcPts val="0"/>
                </a:spcBef>
                <a:spcAft>
                  <a:spcPts val="0"/>
                </a:spcAft>
                <a:buFont typeface="+mj-lt"/>
                <a:buAutoNum type="alphaLcPeriod"/>
              </a:pPr>
              <a:r>
                <a:rPr lang="en-I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Predictor Variables </a:t>
              </a: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(X):      X1 – </a:t>
              </a:r>
              <a:r>
                <a:rPr lang="en-I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Limit_Bal</a:t>
              </a: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X2 – Sex, X3 – Education, </a:t>
              </a: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      </a:t>
              </a: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X4 – Marriage, X5 – AGE, X6 – Pay_0 to X11 – Pay_6, </a:t>
              </a:r>
              <a:r>
                <a:rPr lang="en-IN" sz="16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Cred_Utilization</a:t>
              </a: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Remaining Payment % </a:t>
              </a:r>
            </a:p>
            <a:p>
              <a:pPr marL="742950" marR="0" lvl="1" indent="-285750">
                <a:spcBef>
                  <a:spcPts val="0"/>
                </a:spcBef>
                <a:spcAft>
                  <a:spcPts val="0"/>
                </a:spcAft>
                <a:buFont typeface="+mj-lt"/>
                <a:buAutoNum type="alphaLcPeriod"/>
              </a:pP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742950" marR="0" lvl="1" indent="-285750">
                <a:spcBef>
                  <a:spcPts val="0"/>
                </a:spcBef>
                <a:spcAft>
                  <a:spcPts val="800"/>
                </a:spcAft>
                <a:buFont typeface="+mj-lt"/>
                <a:buAutoNum type="alphaLcPeriod"/>
              </a:pPr>
              <a:r>
                <a:rPr lang="en-I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Target Variable </a:t>
              </a: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(Y):             “Y Default payment next month“ [CATEGORICAL]</a:t>
              </a:r>
            </a:p>
            <a:p>
              <a:pPr marL="742950" marR="0" lvl="1" indent="-285750">
                <a:spcBef>
                  <a:spcPts val="0"/>
                </a:spcBef>
                <a:spcAft>
                  <a:spcPts val="800"/>
                </a:spcAft>
                <a:buFont typeface="+mj-lt"/>
                <a:buAutoNum type="alphaLcPeriod"/>
              </a:pPr>
              <a:endParaRPr lang="en-IN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742950" lvl="1" indent="-285750">
                <a:spcAft>
                  <a:spcPts val="800"/>
                </a:spcAft>
                <a:buFont typeface="+mj-lt"/>
                <a:buAutoNum type="alphaLcPeriod"/>
              </a:pPr>
              <a:r>
                <a:rPr lang="en-I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Number of splits</a:t>
              </a: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: </a:t>
              </a:r>
              <a:r>
                <a:rPr lang="en-I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3</a:t>
              </a:r>
              <a:r>
                <a:rPr 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                   (Pruned down from 24)</a:t>
              </a:r>
            </a:p>
            <a:p>
              <a:pPr marL="742950" lvl="1" indent="-285750">
                <a:spcAft>
                  <a:spcPts val="800"/>
                </a:spcAft>
                <a:buFont typeface="+mj-lt"/>
                <a:buAutoNum type="alphaLcPeriod"/>
              </a:pPr>
              <a:endPara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A19497-64C3-4365-B43F-D87986EA7C79}"/>
              </a:ext>
            </a:extLst>
          </p:cNvPr>
          <p:cNvGrpSpPr/>
          <p:nvPr/>
        </p:nvGrpSpPr>
        <p:grpSpPr>
          <a:xfrm>
            <a:off x="3751348" y="3688730"/>
            <a:ext cx="4747669" cy="2276482"/>
            <a:chOff x="3722164" y="3688730"/>
            <a:chExt cx="4747669" cy="227648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C7CD84-ECC7-4AA4-84DB-4D23ED5E4BC1}"/>
                </a:ext>
              </a:extLst>
            </p:cNvPr>
            <p:cNvSpPr/>
            <p:nvPr/>
          </p:nvSpPr>
          <p:spPr>
            <a:xfrm>
              <a:off x="3722164" y="3688730"/>
              <a:ext cx="4747669" cy="22764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en-US" sz="1600" dirty="0"/>
            </a:p>
            <a:p>
              <a:endParaRPr lang="en-US" sz="1600" dirty="0"/>
            </a:p>
            <a:p>
              <a:r>
                <a:rPr lang="en-US" sz="1600" dirty="0"/>
                <a:t>The default model configured the “</a:t>
              </a:r>
              <a:r>
                <a:rPr lang="en-US" sz="1600" b="1" dirty="0"/>
                <a:t>No of splits = 24</a:t>
              </a:r>
              <a:r>
                <a:rPr lang="en-US" sz="1600" dirty="0"/>
                <a:t>”. However, we observed that </a:t>
              </a:r>
              <a:r>
                <a:rPr lang="en-US" sz="1600" b="1" dirty="0">
                  <a:solidFill>
                    <a:srgbClr val="C00000"/>
                  </a:solidFill>
                </a:rPr>
                <a:t>the added complexity did not add to the performance</a:t>
              </a:r>
              <a:r>
                <a:rPr lang="en-US" sz="1600" dirty="0"/>
                <a:t>, and hence, we </a:t>
              </a:r>
              <a:r>
                <a:rPr lang="en-US" sz="1600" b="1" dirty="0"/>
                <a:t>pruned it down to 3 splits </a:t>
              </a:r>
              <a:r>
                <a:rPr lang="en-US" sz="1600" dirty="0"/>
                <a:t>i.e., the last kink in the R-square plot. Incidentally, we not only </a:t>
              </a:r>
              <a:r>
                <a:rPr 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reduced the complexity drastically,</a:t>
              </a:r>
              <a:r>
                <a:rPr lang="en-US" sz="1600" b="1" dirty="0">
                  <a:solidFill>
                    <a:srgbClr val="00B050"/>
                  </a:solidFill>
                </a:rPr>
                <a:t> </a:t>
              </a:r>
              <a:r>
                <a:rPr lang="en-US" sz="1600" dirty="0"/>
                <a:t>but saw an </a:t>
              </a:r>
              <a:r>
                <a:rPr lang="en-US" sz="1600" b="1" dirty="0">
                  <a:solidFill>
                    <a:schemeClr val="accent3">
                      <a:lumMod val="75000"/>
                    </a:schemeClr>
                  </a:solidFill>
                </a:rPr>
                <a:t>improvement in the total accuracy and the accuracy of 1</a:t>
              </a:r>
              <a:r>
                <a:rPr lang="en-US" sz="1600" b="1" dirty="0">
                  <a:solidFill>
                    <a:srgbClr val="00B050"/>
                  </a:solidFill>
                </a:rPr>
                <a:t>. </a:t>
              </a: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91F5B8CF-5CAD-4023-B6BC-5E663CFBB27E}"/>
                </a:ext>
              </a:extLst>
            </p:cNvPr>
            <p:cNvSpPr/>
            <p:nvPr/>
          </p:nvSpPr>
          <p:spPr>
            <a:xfrm flipV="1">
              <a:off x="4988586" y="3732273"/>
              <a:ext cx="2214822" cy="318168"/>
            </a:xfrm>
            <a:prstGeom prst="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2A44EE5-00AE-47FB-84C1-DA84695B12C8}"/>
              </a:ext>
            </a:extLst>
          </p:cNvPr>
          <p:cNvSpPr txBox="1"/>
          <p:nvPr/>
        </p:nvSpPr>
        <p:spPr>
          <a:xfrm>
            <a:off x="9062358" y="1423243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FIT DETAILS &amp; ROC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F9A3A5-13DF-47F9-9FAE-3713E2E342CD}"/>
              </a:ext>
            </a:extLst>
          </p:cNvPr>
          <p:cNvCxnSpPr/>
          <p:nvPr/>
        </p:nvCxnSpPr>
        <p:spPr>
          <a:xfrm>
            <a:off x="8708417" y="1898522"/>
            <a:ext cx="0" cy="393141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0BDDC09-0CB1-478B-ABAB-D8FCD54E5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560" y="1896335"/>
            <a:ext cx="2728196" cy="12955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8887BE-D3EA-4919-808A-ECC1305FF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1698" y="1556424"/>
            <a:ext cx="4648603" cy="20691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B94746-CC2B-4264-AC75-912C83C4C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9401" y="3382648"/>
            <a:ext cx="2507775" cy="26394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F5E0173-33C7-4287-AE2B-B31455BA5A0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713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93"/>
    </mc:Choice>
    <mc:Fallback xmlns="">
      <p:transition spd="slow" advTm="43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9" grpId="0" animBg="1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56526" y="522898"/>
            <a:ext cx="3035474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Conclusions &amp; Recommendations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2956142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17777-547E-4A19-8E4F-CEBBDD5A1E83}"/>
              </a:ext>
            </a:extLst>
          </p:cNvPr>
          <p:cNvSpPr/>
          <p:nvPr/>
        </p:nvSpPr>
        <p:spPr>
          <a:xfrm>
            <a:off x="0" y="6212910"/>
            <a:ext cx="12192000" cy="3735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Spending patterns, personal information facilitates better decisions on credit card issuance for a reduction in defaulting risk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7787C24-97D2-48B1-BA40-B55525333C03}"/>
              </a:ext>
            </a:extLst>
          </p:cNvPr>
          <p:cNvGrpSpPr/>
          <p:nvPr/>
        </p:nvGrpSpPr>
        <p:grpSpPr>
          <a:xfrm>
            <a:off x="350195" y="826850"/>
            <a:ext cx="5496128" cy="5217134"/>
            <a:chOff x="350195" y="826850"/>
            <a:chExt cx="5496128" cy="521713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A7E7F6-C0C6-4C6E-B4F6-DB4F4796EA9F}"/>
                </a:ext>
              </a:extLst>
            </p:cNvPr>
            <p:cNvSpPr txBox="1"/>
            <p:nvPr/>
          </p:nvSpPr>
          <p:spPr>
            <a:xfrm>
              <a:off x="2283837" y="826850"/>
              <a:ext cx="1628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</a:rPr>
                <a:t>Key Takeaways: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F05DD8-B428-4646-ABFB-95A0C8EABA51}"/>
                </a:ext>
              </a:extLst>
            </p:cNvPr>
            <p:cNvSpPr txBox="1"/>
            <p:nvPr/>
          </p:nvSpPr>
          <p:spPr>
            <a:xfrm>
              <a:off x="350195" y="1196182"/>
              <a:ext cx="5496128" cy="48478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342900" marR="0" lvl="0" indent="-3429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 higher credit utilization was </a:t>
              </a:r>
              <a:r>
                <a:rPr lang="en-IN" sz="1600" b="1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directly related to a customer defaulting on their credit card </a:t>
              </a: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payment for the following month</a:t>
              </a:r>
            </a:p>
            <a:p>
              <a:pPr marL="342900" marR="0" lvl="0" indent="-3429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endParaRPr lang="en-US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1600" b="1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High correlation </a:t>
              </a: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between the education level and the chances of customers defaulting on their credit card. </a:t>
              </a:r>
            </a:p>
            <a:p>
              <a:pPr marL="342900" marR="0" lvl="0" indent="-3429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endParaRPr lang="en-IN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US" sz="1600" b="1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Remaining payment percentage </a:t>
              </a:r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-&gt; Avg. percentage of the bill amounts left to be paid back by the individual.</a:t>
              </a:r>
            </a:p>
            <a:p>
              <a:pPr marR="0" lv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  <a:p>
              <a:pPr marL="342900" marR="0" lvl="0" indent="-342900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Font typeface="Symbol" panose="05050102010706020507" pitchFamily="18" charset="2"/>
                <a:buChar char=""/>
              </a:pP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Remaining payment percentage is </a:t>
              </a:r>
              <a:r>
                <a:rPr lang="en-IN" sz="1600" b="1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directly proportional to the likelihood of defaulting on the credit card payment</a:t>
              </a: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for next month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727F71E-CBFF-48FE-8FBA-EACB2C8D72D3}"/>
              </a:ext>
            </a:extLst>
          </p:cNvPr>
          <p:cNvGrpSpPr/>
          <p:nvPr/>
        </p:nvGrpSpPr>
        <p:grpSpPr>
          <a:xfrm>
            <a:off x="6345677" y="826850"/>
            <a:ext cx="5496128" cy="5187538"/>
            <a:chOff x="6345677" y="826850"/>
            <a:chExt cx="5496128" cy="51875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22D45F-85AA-49D2-9EB5-44A6FC5C7F66}"/>
                </a:ext>
              </a:extLst>
            </p:cNvPr>
            <p:cNvSpPr txBox="1"/>
            <p:nvPr/>
          </p:nvSpPr>
          <p:spPr>
            <a:xfrm>
              <a:off x="8075673" y="826850"/>
              <a:ext cx="20361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</a:rPr>
                <a:t>Recommendations: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F3793C-FE67-40B2-8006-BBDB290D057A}"/>
                </a:ext>
              </a:extLst>
            </p:cNvPr>
            <p:cNvSpPr txBox="1"/>
            <p:nvPr/>
          </p:nvSpPr>
          <p:spPr>
            <a:xfrm>
              <a:off x="6345677" y="1166586"/>
              <a:ext cx="5496128" cy="48478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marL="342900" marR="0" lvl="0" indent="-3429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In the case of existing customers, the following steps can be taken: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742950" marR="0" lvl="1" indent="-28575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If </a:t>
              </a: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(</a:t>
              </a: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credit utilization = high) -&gt; The customers should be </a:t>
              </a:r>
              <a:r>
                <a:rPr lang="en-IN" sz="1600" b="1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warned of the effect on the CIBIL scores </a:t>
              </a: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and </a:t>
              </a:r>
              <a:r>
                <a:rPr lang="en-IN" sz="1600" b="1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future loan opportunities</a:t>
              </a:r>
            </a:p>
            <a:p>
              <a:pPr marL="742950" marR="0" lvl="1" indent="-28575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The customer’s </a:t>
              </a:r>
              <a:r>
                <a:rPr lang="en-IN" sz="1600" b="1" dirty="0" err="1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limit_bal</a:t>
              </a:r>
              <a:r>
                <a:rPr lang="en-IN" sz="1600" b="1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should be reduced if there is a trend of high credit utilization every month</a:t>
              </a:r>
            </a:p>
            <a:p>
              <a:pPr marL="742950" marR="0" lvl="1" indent="-28575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endParaRPr lang="en-US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342900" marR="0" lvl="0" indent="-34290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Symbol" panose="05050102010706020507" pitchFamily="18" charset="2"/>
                <a:buChar char=""/>
              </a:pP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From the perspective of acquiring new customers, the below recommendation can be made: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742950" marR="0" lvl="1" indent="-285750">
                <a:lnSpc>
                  <a:spcPct val="150000"/>
                </a:lnSpc>
                <a:spcBef>
                  <a:spcPts val="0"/>
                </a:spcBef>
                <a:spcAft>
                  <a:spcPts val="800"/>
                </a:spcAft>
                <a:buFont typeface="Courier New" panose="02070309020205020404" pitchFamily="49" charset="0"/>
                <a:buChar char="o"/>
              </a:pP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Personal background of a potential customer like their </a:t>
              </a:r>
              <a:r>
                <a:rPr lang="en-IN" sz="1600" b="1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education level can be evaluated </a:t>
              </a:r>
              <a:r>
                <a:rPr lang="en-IN" sz="1600" dirty="0">
                  <a:solidFill>
                    <a:schemeClr val="accent5">
                      <a:lumMod val="50000"/>
                    </a:schemeClr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before a decision on limit or issuance of their credit card </a:t>
              </a:r>
              <a:endParaRPr lang="en-US" sz="1600" dirty="0">
                <a:solidFill>
                  <a:schemeClr val="accent5">
                    <a:lumMod val="50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35DEB31-6519-4B7A-9631-1D3106EBC1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212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609"/>
    </mc:Choice>
    <mc:Fallback xmlns="">
      <p:transition spd="slow" advTm="123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Appendix</a:t>
            </a:r>
            <a:endParaRPr lang="en-US" sz="7200" dirty="0">
              <a:solidFill>
                <a:schemeClr val="accent4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6B10376-59BC-4AE8-BD19-6E7F955C77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3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34"/>
    </mc:Choice>
    <mc:Fallback xmlns="">
      <p:transition spd="slow" advTm="27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A4B1C-2C15-4D03-AE6F-74ED563BB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Regression – Nominal Logistic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91888-F4EF-4439-B990-C23F0C962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575" y="1690688"/>
            <a:ext cx="4770533" cy="15012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3D5348-E9E3-4CF3-B8FE-3B8DFA48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345" y="3758136"/>
            <a:ext cx="7526139" cy="2553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0889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76595-D7C9-4029-B240-629B20B21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Bootstrap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299F-05FD-441F-8F0C-B44E906F2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23" y="1569396"/>
            <a:ext cx="5626008" cy="48799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3277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B17C9-E9E2-4E6A-83B4-E923A5C4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Boosted Tree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74883-28ED-4280-810E-3581A5709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434" y="1438693"/>
            <a:ext cx="5763990" cy="4932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901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3ECCC05-FF78-40FA-84FF-172821D8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48275" y="2857500"/>
            <a:ext cx="1695450" cy="1695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+mj-lt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Results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Conclusions &amp; </a:t>
            </a:r>
          </a:p>
          <a:p>
            <a:pPr algn="ctr"/>
            <a:r>
              <a:rPr lang="en-US" sz="1600" b="1" dirty="0"/>
              <a:t>Recommendations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Appendix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Problem Statement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The Process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Methodology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Freeform 4665" descr="Icon of graph. ">
            <a:extLst>
              <a:ext uri="{FF2B5EF4-FFF2-40B4-BE49-F238E27FC236}">
                <a16:creationId xmlns:a16="http://schemas.microsoft.com/office/drawing/2014/main" id="{557E39B2-E017-4E5C-B53E-DDE3B9D4C92C}"/>
              </a:ext>
            </a:extLst>
          </p:cNvPr>
          <p:cNvSpPr>
            <a:spLocks/>
          </p:cNvSpPr>
          <p:nvPr/>
        </p:nvSpPr>
        <p:spPr bwMode="auto">
          <a:xfrm>
            <a:off x="7877961" y="3531386"/>
            <a:ext cx="347679" cy="347679"/>
          </a:xfrm>
          <a:custGeom>
            <a:avLst/>
            <a:gdLst>
              <a:gd name="T0" fmla="*/ 761 w 904"/>
              <a:gd name="T1" fmla="*/ 213 h 903"/>
              <a:gd name="T2" fmla="*/ 754 w 904"/>
              <a:gd name="T3" fmla="*/ 225 h 903"/>
              <a:gd name="T4" fmla="*/ 576 w 904"/>
              <a:gd name="T5" fmla="*/ 277 h 903"/>
              <a:gd name="T6" fmla="*/ 498 w 904"/>
              <a:gd name="T7" fmla="*/ 298 h 903"/>
              <a:gd name="T8" fmla="*/ 431 w 904"/>
              <a:gd name="T9" fmla="*/ 329 h 903"/>
              <a:gd name="T10" fmla="*/ 578 w 904"/>
              <a:gd name="T11" fmla="*/ 170 h 903"/>
              <a:gd name="T12" fmla="*/ 618 w 904"/>
              <a:gd name="T13" fmla="*/ 180 h 903"/>
              <a:gd name="T14" fmla="*/ 661 w 904"/>
              <a:gd name="T15" fmla="*/ 169 h 903"/>
              <a:gd name="T16" fmla="*/ 693 w 904"/>
              <a:gd name="T17" fmla="*/ 141 h 903"/>
              <a:gd name="T18" fmla="*/ 707 w 904"/>
              <a:gd name="T19" fmla="*/ 99 h 903"/>
              <a:gd name="T20" fmla="*/ 701 w 904"/>
              <a:gd name="T21" fmla="*/ 55 h 903"/>
              <a:gd name="T22" fmla="*/ 676 w 904"/>
              <a:gd name="T23" fmla="*/ 20 h 903"/>
              <a:gd name="T24" fmla="*/ 636 w 904"/>
              <a:gd name="T25" fmla="*/ 2 h 903"/>
              <a:gd name="T26" fmla="*/ 591 w 904"/>
              <a:gd name="T27" fmla="*/ 4 h 903"/>
              <a:gd name="T28" fmla="*/ 554 w 904"/>
              <a:gd name="T29" fmla="*/ 25 h 903"/>
              <a:gd name="T30" fmla="*/ 531 w 904"/>
              <a:gd name="T31" fmla="*/ 63 h 903"/>
              <a:gd name="T32" fmla="*/ 532 w 904"/>
              <a:gd name="T33" fmla="*/ 118 h 903"/>
              <a:gd name="T34" fmla="*/ 369 w 904"/>
              <a:gd name="T35" fmla="*/ 289 h 903"/>
              <a:gd name="T36" fmla="*/ 325 w 904"/>
              <a:gd name="T37" fmla="*/ 289 h 903"/>
              <a:gd name="T38" fmla="*/ 294 w 904"/>
              <a:gd name="T39" fmla="*/ 308 h 903"/>
              <a:gd name="T40" fmla="*/ 275 w 904"/>
              <a:gd name="T41" fmla="*/ 338 h 903"/>
              <a:gd name="T42" fmla="*/ 275 w 904"/>
              <a:gd name="T43" fmla="*/ 383 h 903"/>
              <a:gd name="T44" fmla="*/ 113 w 904"/>
              <a:gd name="T45" fmla="*/ 545 h 903"/>
              <a:gd name="T46" fmla="*/ 64 w 904"/>
              <a:gd name="T47" fmla="*/ 546 h 903"/>
              <a:gd name="T48" fmla="*/ 26 w 904"/>
              <a:gd name="T49" fmla="*/ 568 h 903"/>
              <a:gd name="T50" fmla="*/ 5 w 904"/>
              <a:gd name="T51" fmla="*/ 605 h 903"/>
              <a:gd name="T52" fmla="*/ 3 w 904"/>
              <a:gd name="T53" fmla="*/ 650 h 903"/>
              <a:gd name="T54" fmla="*/ 21 w 904"/>
              <a:gd name="T55" fmla="*/ 690 h 903"/>
              <a:gd name="T56" fmla="*/ 56 w 904"/>
              <a:gd name="T57" fmla="*/ 716 h 903"/>
              <a:gd name="T58" fmla="*/ 100 w 904"/>
              <a:gd name="T59" fmla="*/ 722 h 903"/>
              <a:gd name="T60" fmla="*/ 142 w 904"/>
              <a:gd name="T61" fmla="*/ 706 h 903"/>
              <a:gd name="T62" fmla="*/ 170 w 904"/>
              <a:gd name="T63" fmla="*/ 675 h 903"/>
              <a:gd name="T64" fmla="*/ 181 w 904"/>
              <a:gd name="T65" fmla="*/ 632 h 903"/>
              <a:gd name="T66" fmla="*/ 171 w 904"/>
              <a:gd name="T67" fmla="*/ 591 h 903"/>
              <a:gd name="T68" fmla="*/ 316 w 904"/>
              <a:gd name="T69" fmla="*/ 430 h 903"/>
              <a:gd name="T70" fmla="*/ 286 w 904"/>
              <a:gd name="T71" fmla="*/ 538 h 903"/>
              <a:gd name="T72" fmla="*/ 271 w 904"/>
              <a:gd name="T73" fmla="*/ 753 h 903"/>
              <a:gd name="T74" fmla="*/ 216 w 904"/>
              <a:gd name="T75" fmla="*/ 757 h 903"/>
              <a:gd name="T76" fmla="*/ 212 w 904"/>
              <a:gd name="T77" fmla="*/ 888 h 903"/>
              <a:gd name="T78" fmla="*/ 218 w 904"/>
              <a:gd name="T79" fmla="*/ 901 h 903"/>
              <a:gd name="T80" fmla="*/ 349 w 904"/>
              <a:gd name="T81" fmla="*/ 903 h 903"/>
              <a:gd name="T82" fmla="*/ 361 w 904"/>
              <a:gd name="T83" fmla="*/ 894 h 903"/>
              <a:gd name="T84" fmla="*/ 361 w 904"/>
              <a:gd name="T85" fmla="*/ 762 h 903"/>
              <a:gd name="T86" fmla="*/ 349 w 904"/>
              <a:gd name="T87" fmla="*/ 753 h 903"/>
              <a:gd name="T88" fmla="*/ 305 w 904"/>
              <a:gd name="T89" fmla="*/ 597 h 903"/>
              <a:gd name="T90" fmla="*/ 343 w 904"/>
              <a:gd name="T91" fmla="*/ 469 h 903"/>
              <a:gd name="T92" fmla="*/ 383 w 904"/>
              <a:gd name="T93" fmla="*/ 426 h 903"/>
              <a:gd name="T94" fmla="*/ 418 w 904"/>
              <a:gd name="T95" fmla="*/ 383 h 903"/>
              <a:gd name="T96" fmla="*/ 471 w 904"/>
              <a:gd name="T97" fmla="*/ 342 h 903"/>
              <a:gd name="T98" fmla="*/ 544 w 904"/>
              <a:gd name="T99" fmla="*/ 315 h 903"/>
              <a:gd name="T100" fmla="*/ 627 w 904"/>
              <a:gd name="T101" fmla="*/ 302 h 903"/>
              <a:gd name="T102" fmla="*/ 754 w 904"/>
              <a:gd name="T103" fmla="*/ 348 h 903"/>
              <a:gd name="T104" fmla="*/ 763 w 904"/>
              <a:gd name="T105" fmla="*/ 360 h 903"/>
              <a:gd name="T106" fmla="*/ 895 w 904"/>
              <a:gd name="T107" fmla="*/ 360 h 903"/>
              <a:gd name="T108" fmla="*/ 904 w 904"/>
              <a:gd name="T109" fmla="*/ 348 h 903"/>
              <a:gd name="T110" fmla="*/ 902 w 904"/>
              <a:gd name="T111" fmla="*/ 217 h 903"/>
              <a:gd name="T112" fmla="*/ 889 w 904"/>
              <a:gd name="T113" fmla="*/ 211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04" h="903">
                <a:moveTo>
                  <a:pt x="889" y="211"/>
                </a:moveTo>
                <a:lnTo>
                  <a:pt x="768" y="211"/>
                </a:lnTo>
                <a:lnTo>
                  <a:pt x="765" y="211"/>
                </a:lnTo>
                <a:lnTo>
                  <a:pt x="763" y="212"/>
                </a:lnTo>
                <a:lnTo>
                  <a:pt x="761" y="213"/>
                </a:lnTo>
                <a:lnTo>
                  <a:pt x="758" y="215"/>
                </a:lnTo>
                <a:lnTo>
                  <a:pt x="756" y="217"/>
                </a:lnTo>
                <a:lnTo>
                  <a:pt x="755" y="220"/>
                </a:lnTo>
                <a:lnTo>
                  <a:pt x="754" y="222"/>
                </a:lnTo>
                <a:lnTo>
                  <a:pt x="754" y="225"/>
                </a:lnTo>
                <a:lnTo>
                  <a:pt x="754" y="271"/>
                </a:lnTo>
                <a:lnTo>
                  <a:pt x="663" y="271"/>
                </a:lnTo>
                <a:lnTo>
                  <a:pt x="627" y="272"/>
                </a:lnTo>
                <a:lnTo>
                  <a:pt x="593" y="275"/>
                </a:lnTo>
                <a:lnTo>
                  <a:pt x="576" y="277"/>
                </a:lnTo>
                <a:lnTo>
                  <a:pt x="561" y="281"/>
                </a:lnTo>
                <a:lnTo>
                  <a:pt x="545" y="284"/>
                </a:lnTo>
                <a:lnTo>
                  <a:pt x="529" y="287"/>
                </a:lnTo>
                <a:lnTo>
                  <a:pt x="513" y="292"/>
                </a:lnTo>
                <a:lnTo>
                  <a:pt x="498" y="298"/>
                </a:lnTo>
                <a:lnTo>
                  <a:pt x="484" y="302"/>
                </a:lnTo>
                <a:lnTo>
                  <a:pt x="470" y="309"/>
                </a:lnTo>
                <a:lnTo>
                  <a:pt x="457" y="315"/>
                </a:lnTo>
                <a:lnTo>
                  <a:pt x="443" y="323"/>
                </a:lnTo>
                <a:lnTo>
                  <a:pt x="431" y="329"/>
                </a:lnTo>
                <a:lnTo>
                  <a:pt x="418" y="337"/>
                </a:lnTo>
                <a:lnTo>
                  <a:pt x="415" y="328"/>
                </a:lnTo>
                <a:lnTo>
                  <a:pt x="409" y="319"/>
                </a:lnTo>
                <a:lnTo>
                  <a:pt x="565" y="163"/>
                </a:lnTo>
                <a:lnTo>
                  <a:pt x="578" y="170"/>
                </a:lnTo>
                <a:lnTo>
                  <a:pt x="590" y="176"/>
                </a:lnTo>
                <a:lnTo>
                  <a:pt x="597" y="178"/>
                </a:lnTo>
                <a:lnTo>
                  <a:pt x="604" y="179"/>
                </a:lnTo>
                <a:lnTo>
                  <a:pt x="610" y="180"/>
                </a:lnTo>
                <a:lnTo>
                  <a:pt x="618" y="180"/>
                </a:lnTo>
                <a:lnTo>
                  <a:pt x="627" y="180"/>
                </a:lnTo>
                <a:lnTo>
                  <a:pt x="636" y="178"/>
                </a:lnTo>
                <a:lnTo>
                  <a:pt x="644" y="176"/>
                </a:lnTo>
                <a:lnTo>
                  <a:pt x="653" y="173"/>
                </a:lnTo>
                <a:lnTo>
                  <a:pt x="661" y="169"/>
                </a:lnTo>
                <a:lnTo>
                  <a:pt x="668" y="164"/>
                </a:lnTo>
                <a:lnTo>
                  <a:pt x="676" y="160"/>
                </a:lnTo>
                <a:lnTo>
                  <a:pt x="681" y="154"/>
                </a:lnTo>
                <a:lnTo>
                  <a:pt x="687" y="147"/>
                </a:lnTo>
                <a:lnTo>
                  <a:pt x="693" y="141"/>
                </a:lnTo>
                <a:lnTo>
                  <a:pt x="697" y="133"/>
                </a:lnTo>
                <a:lnTo>
                  <a:pt x="701" y="125"/>
                </a:lnTo>
                <a:lnTo>
                  <a:pt x="704" y="117"/>
                </a:lnTo>
                <a:lnTo>
                  <a:pt x="706" y="108"/>
                </a:lnTo>
                <a:lnTo>
                  <a:pt x="707" y="99"/>
                </a:lnTo>
                <a:lnTo>
                  <a:pt x="709" y="90"/>
                </a:lnTo>
                <a:lnTo>
                  <a:pt x="707" y="81"/>
                </a:lnTo>
                <a:lnTo>
                  <a:pt x="706" y="72"/>
                </a:lnTo>
                <a:lnTo>
                  <a:pt x="704" y="63"/>
                </a:lnTo>
                <a:lnTo>
                  <a:pt x="701" y="55"/>
                </a:lnTo>
                <a:lnTo>
                  <a:pt x="697" y="47"/>
                </a:lnTo>
                <a:lnTo>
                  <a:pt x="693" y="39"/>
                </a:lnTo>
                <a:lnTo>
                  <a:pt x="687" y="32"/>
                </a:lnTo>
                <a:lnTo>
                  <a:pt x="681" y="25"/>
                </a:lnTo>
                <a:lnTo>
                  <a:pt x="676" y="20"/>
                </a:lnTo>
                <a:lnTo>
                  <a:pt x="668" y="15"/>
                </a:lnTo>
                <a:lnTo>
                  <a:pt x="661" y="11"/>
                </a:lnTo>
                <a:lnTo>
                  <a:pt x="653" y="6"/>
                </a:lnTo>
                <a:lnTo>
                  <a:pt x="644" y="4"/>
                </a:lnTo>
                <a:lnTo>
                  <a:pt x="636" y="2"/>
                </a:lnTo>
                <a:lnTo>
                  <a:pt x="627" y="0"/>
                </a:lnTo>
                <a:lnTo>
                  <a:pt x="618" y="0"/>
                </a:lnTo>
                <a:lnTo>
                  <a:pt x="609" y="0"/>
                </a:lnTo>
                <a:lnTo>
                  <a:pt x="600" y="2"/>
                </a:lnTo>
                <a:lnTo>
                  <a:pt x="591" y="4"/>
                </a:lnTo>
                <a:lnTo>
                  <a:pt x="583" y="6"/>
                </a:lnTo>
                <a:lnTo>
                  <a:pt x="575" y="11"/>
                </a:lnTo>
                <a:lnTo>
                  <a:pt x="567" y="15"/>
                </a:lnTo>
                <a:lnTo>
                  <a:pt x="561" y="20"/>
                </a:lnTo>
                <a:lnTo>
                  <a:pt x="554" y="25"/>
                </a:lnTo>
                <a:lnTo>
                  <a:pt x="548" y="32"/>
                </a:lnTo>
                <a:lnTo>
                  <a:pt x="543" y="39"/>
                </a:lnTo>
                <a:lnTo>
                  <a:pt x="538" y="47"/>
                </a:lnTo>
                <a:lnTo>
                  <a:pt x="535" y="55"/>
                </a:lnTo>
                <a:lnTo>
                  <a:pt x="531" y="63"/>
                </a:lnTo>
                <a:lnTo>
                  <a:pt x="529" y="72"/>
                </a:lnTo>
                <a:lnTo>
                  <a:pt x="528" y="81"/>
                </a:lnTo>
                <a:lnTo>
                  <a:pt x="528" y="90"/>
                </a:lnTo>
                <a:lnTo>
                  <a:pt x="529" y="105"/>
                </a:lnTo>
                <a:lnTo>
                  <a:pt x="532" y="118"/>
                </a:lnTo>
                <a:lnTo>
                  <a:pt x="537" y="131"/>
                </a:lnTo>
                <a:lnTo>
                  <a:pt x="545" y="142"/>
                </a:lnTo>
                <a:lnTo>
                  <a:pt x="388" y="298"/>
                </a:lnTo>
                <a:lnTo>
                  <a:pt x="379" y="293"/>
                </a:lnTo>
                <a:lnTo>
                  <a:pt x="369" y="289"/>
                </a:lnTo>
                <a:lnTo>
                  <a:pt x="358" y="286"/>
                </a:lnTo>
                <a:lnTo>
                  <a:pt x="347" y="285"/>
                </a:lnTo>
                <a:lnTo>
                  <a:pt x="339" y="286"/>
                </a:lnTo>
                <a:lnTo>
                  <a:pt x="331" y="287"/>
                </a:lnTo>
                <a:lnTo>
                  <a:pt x="325" y="289"/>
                </a:lnTo>
                <a:lnTo>
                  <a:pt x="318" y="292"/>
                </a:lnTo>
                <a:lnTo>
                  <a:pt x="311" y="294"/>
                </a:lnTo>
                <a:lnTo>
                  <a:pt x="304" y="299"/>
                </a:lnTo>
                <a:lnTo>
                  <a:pt x="299" y="303"/>
                </a:lnTo>
                <a:lnTo>
                  <a:pt x="294" y="308"/>
                </a:lnTo>
                <a:lnTo>
                  <a:pt x="288" y="313"/>
                </a:lnTo>
                <a:lnTo>
                  <a:pt x="284" y="319"/>
                </a:lnTo>
                <a:lnTo>
                  <a:pt x="281" y="325"/>
                </a:lnTo>
                <a:lnTo>
                  <a:pt x="277" y="332"/>
                </a:lnTo>
                <a:lnTo>
                  <a:pt x="275" y="338"/>
                </a:lnTo>
                <a:lnTo>
                  <a:pt x="273" y="346"/>
                </a:lnTo>
                <a:lnTo>
                  <a:pt x="271" y="353"/>
                </a:lnTo>
                <a:lnTo>
                  <a:pt x="271" y="361"/>
                </a:lnTo>
                <a:lnTo>
                  <a:pt x="273" y="372"/>
                </a:lnTo>
                <a:lnTo>
                  <a:pt x="275" y="383"/>
                </a:lnTo>
                <a:lnTo>
                  <a:pt x="278" y="393"/>
                </a:lnTo>
                <a:lnTo>
                  <a:pt x="284" y="403"/>
                </a:lnTo>
                <a:lnTo>
                  <a:pt x="134" y="553"/>
                </a:lnTo>
                <a:lnTo>
                  <a:pt x="124" y="547"/>
                </a:lnTo>
                <a:lnTo>
                  <a:pt x="113" y="545"/>
                </a:lnTo>
                <a:lnTo>
                  <a:pt x="102" y="543"/>
                </a:lnTo>
                <a:lnTo>
                  <a:pt x="91" y="542"/>
                </a:lnTo>
                <a:lnTo>
                  <a:pt x="82" y="542"/>
                </a:lnTo>
                <a:lnTo>
                  <a:pt x="73" y="544"/>
                </a:lnTo>
                <a:lnTo>
                  <a:pt x="64" y="546"/>
                </a:lnTo>
                <a:lnTo>
                  <a:pt x="56" y="548"/>
                </a:lnTo>
                <a:lnTo>
                  <a:pt x="48" y="553"/>
                </a:lnTo>
                <a:lnTo>
                  <a:pt x="40" y="557"/>
                </a:lnTo>
                <a:lnTo>
                  <a:pt x="33" y="562"/>
                </a:lnTo>
                <a:lnTo>
                  <a:pt x="26" y="568"/>
                </a:lnTo>
                <a:lnTo>
                  <a:pt x="21" y="574"/>
                </a:lnTo>
                <a:lnTo>
                  <a:pt x="16" y="581"/>
                </a:lnTo>
                <a:lnTo>
                  <a:pt x="12" y="589"/>
                </a:lnTo>
                <a:lnTo>
                  <a:pt x="7" y="597"/>
                </a:lnTo>
                <a:lnTo>
                  <a:pt x="5" y="605"/>
                </a:lnTo>
                <a:lnTo>
                  <a:pt x="3" y="614"/>
                </a:lnTo>
                <a:lnTo>
                  <a:pt x="0" y="623"/>
                </a:lnTo>
                <a:lnTo>
                  <a:pt x="0" y="632"/>
                </a:lnTo>
                <a:lnTo>
                  <a:pt x="0" y="641"/>
                </a:lnTo>
                <a:lnTo>
                  <a:pt x="3" y="650"/>
                </a:lnTo>
                <a:lnTo>
                  <a:pt x="5" y="659"/>
                </a:lnTo>
                <a:lnTo>
                  <a:pt x="7" y="667"/>
                </a:lnTo>
                <a:lnTo>
                  <a:pt x="12" y="675"/>
                </a:lnTo>
                <a:lnTo>
                  <a:pt x="16" y="683"/>
                </a:lnTo>
                <a:lnTo>
                  <a:pt x="21" y="690"/>
                </a:lnTo>
                <a:lnTo>
                  <a:pt x="26" y="696"/>
                </a:lnTo>
                <a:lnTo>
                  <a:pt x="33" y="702"/>
                </a:lnTo>
                <a:lnTo>
                  <a:pt x="40" y="706"/>
                </a:lnTo>
                <a:lnTo>
                  <a:pt x="48" y="711"/>
                </a:lnTo>
                <a:lnTo>
                  <a:pt x="56" y="716"/>
                </a:lnTo>
                <a:lnTo>
                  <a:pt x="64" y="718"/>
                </a:lnTo>
                <a:lnTo>
                  <a:pt x="73" y="720"/>
                </a:lnTo>
                <a:lnTo>
                  <a:pt x="82" y="722"/>
                </a:lnTo>
                <a:lnTo>
                  <a:pt x="91" y="722"/>
                </a:lnTo>
                <a:lnTo>
                  <a:pt x="100" y="722"/>
                </a:lnTo>
                <a:lnTo>
                  <a:pt x="109" y="720"/>
                </a:lnTo>
                <a:lnTo>
                  <a:pt x="118" y="718"/>
                </a:lnTo>
                <a:lnTo>
                  <a:pt x="126" y="716"/>
                </a:lnTo>
                <a:lnTo>
                  <a:pt x="134" y="711"/>
                </a:lnTo>
                <a:lnTo>
                  <a:pt x="142" y="706"/>
                </a:lnTo>
                <a:lnTo>
                  <a:pt x="148" y="702"/>
                </a:lnTo>
                <a:lnTo>
                  <a:pt x="155" y="696"/>
                </a:lnTo>
                <a:lnTo>
                  <a:pt x="161" y="690"/>
                </a:lnTo>
                <a:lnTo>
                  <a:pt x="165" y="683"/>
                </a:lnTo>
                <a:lnTo>
                  <a:pt x="170" y="675"/>
                </a:lnTo>
                <a:lnTo>
                  <a:pt x="174" y="667"/>
                </a:lnTo>
                <a:lnTo>
                  <a:pt x="177" y="659"/>
                </a:lnTo>
                <a:lnTo>
                  <a:pt x="179" y="650"/>
                </a:lnTo>
                <a:lnTo>
                  <a:pt x="181" y="641"/>
                </a:lnTo>
                <a:lnTo>
                  <a:pt x="181" y="632"/>
                </a:lnTo>
                <a:lnTo>
                  <a:pt x="181" y="623"/>
                </a:lnTo>
                <a:lnTo>
                  <a:pt x="180" y="615"/>
                </a:lnTo>
                <a:lnTo>
                  <a:pt x="178" y="607"/>
                </a:lnTo>
                <a:lnTo>
                  <a:pt x="174" y="599"/>
                </a:lnTo>
                <a:lnTo>
                  <a:pt x="171" y="591"/>
                </a:lnTo>
                <a:lnTo>
                  <a:pt x="168" y="585"/>
                </a:lnTo>
                <a:lnTo>
                  <a:pt x="163" y="578"/>
                </a:lnTo>
                <a:lnTo>
                  <a:pt x="157" y="571"/>
                </a:lnTo>
                <a:lnTo>
                  <a:pt x="305" y="424"/>
                </a:lnTo>
                <a:lnTo>
                  <a:pt x="316" y="430"/>
                </a:lnTo>
                <a:lnTo>
                  <a:pt x="328" y="433"/>
                </a:lnTo>
                <a:lnTo>
                  <a:pt x="314" y="457"/>
                </a:lnTo>
                <a:lnTo>
                  <a:pt x="303" y="483"/>
                </a:lnTo>
                <a:lnTo>
                  <a:pt x="294" y="510"/>
                </a:lnTo>
                <a:lnTo>
                  <a:pt x="286" y="538"/>
                </a:lnTo>
                <a:lnTo>
                  <a:pt x="279" y="568"/>
                </a:lnTo>
                <a:lnTo>
                  <a:pt x="275" y="598"/>
                </a:lnTo>
                <a:lnTo>
                  <a:pt x="273" y="630"/>
                </a:lnTo>
                <a:lnTo>
                  <a:pt x="271" y="662"/>
                </a:lnTo>
                <a:lnTo>
                  <a:pt x="271" y="753"/>
                </a:lnTo>
                <a:lnTo>
                  <a:pt x="226" y="753"/>
                </a:lnTo>
                <a:lnTo>
                  <a:pt x="223" y="753"/>
                </a:lnTo>
                <a:lnTo>
                  <a:pt x="221" y="754"/>
                </a:lnTo>
                <a:lnTo>
                  <a:pt x="218" y="755"/>
                </a:lnTo>
                <a:lnTo>
                  <a:pt x="216" y="757"/>
                </a:lnTo>
                <a:lnTo>
                  <a:pt x="214" y="760"/>
                </a:lnTo>
                <a:lnTo>
                  <a:pt x="213" y="762"/>
                </a:lnTo>
                <a:lnTo>
                  <a:pt x="212" y="764"/>
                </a:lnTo>
                <a:lnTo>
                  <a:pt x="212" y="767"/>
                </a:lnTo>
                <a:lnTo>
                  <a:pt x="212" y="888"/>
                </a:lnTo>
                <a:lnTo>
                  <a:pt x="212" y="891"/>
                </a:lnTo>
                <a:lnTo>
                  <a:pt x="213" y="894"/>
                </a:lnTo>
                <a:lnTo>
                  <a:pt x="214" y="896"/>
                </a:lnTo>
                <a:lnTo>
                  <a:pt x="216" y="898"/>
                </a:lnTo>
                <a:lnTo>
                  <a:pt x="218" y="901"/>
                </a:lnTo>
                <a:lnTo>
                  <a:pt x="221" y="902"/>
                </a:lnTo>
                <a:lnTo>
                  <a:pt x="223" y="903"/>
                </a:lnTo>
                <a:lnTo>
                  <a:pt x="226" y="903"/>
                </a:lnTo>
                <a:lnTo>
                  <a:pt x="347" y="903"/>
                </a:lnTo>
                <a:lnTo>
                  <a:pt x="349" y="903"/>
                </a:lnTo>
                <a:lnTo>
                  <a:pt x="353" y="902"/>
                </a:lnTo>
                <a:lnTo>
                  <a:pt x="355" y="901"/>
                </a:lnTo>
                <a:lnTo>
                  <a:pt x="357" y="898"/>
                </a:lnTo>
                <a:lnTo>
                  <a:pt x="360" y="896"/>
                </a:lnTo>
                <a:lnTo>
                  <a:pt x="361" y="894"/>
                </a:lnTo>
                <a:lnTo>
                  <a:pt x="362" y="891"/>
                </a:lnTo>
                <a:lnTo>
                  <a:pt x="362" y="888"/>
                </a:lnTo>
                <a:lnTo>
                  <a:pt x="362" y="767"/>
                </a:lnTo>
                <a:lnTo>
                  <a:pt x="362" y="764"/>
                </a:lnTo>
                <a:lnTo>
                  <a:pt x="361" y="762"/>
                </a:lnTo>
                <a:lnTo>
                  <a:pt x="360" y="760"/>
                </a:lnTo>
                <a:lnTo>
                  <a:pt x="357" y="757"/>
                </a:lnTo>
                <a:lnTo>
                  <a:pt x="355" y="755"/>
                </a:lnTo>
                <a:lnTo>
                  <a:pt x="353" y="754"/>
                </a:lnTo>
                <a:lnTo>
                  <a:pt x="349" y="753"/>
                </a:lnTo>
                <a:lnTo>
                  <a:pt x="347" y="753"/>
                </a:lnTo>
                <a:lnTo>
                  <a:pt x="302" y="753"/>
                </a:lnTo>
                <a:lnTo>
                  <a:pt x="302" y="662"/>
                </a:lnTo>
                <a:lnTo>
                  <a:pt x="303" y="629"/>
                </a:lnTo>
                <a:lnTo>
                  <a:pt x="305" y="597"/>
                </a:lnTo>
                <a:lnTo>
                  <a:pt x="310" y="566"/>
                </a:lnTo>
                <a:lnTo>
                  <a:pt x="317" y="537"/>
                </a:lnTo>
                <a:lnTo>
                  <a:pt x="326" y="509"/>
                </a:lnTo>
                <a:lnTo>
                  <a:pt x="336" y="482"/>
                </a:lnTo>
                <a:lnTo>
                  <a:pt x="343" y="469"/>
                </a:lnTo>
                <a:lnTo>
                  <a:pt x="348" y="457"/>
                </a:lnTo>
                <a:lnTo>
                  <a:pt x="355" y="446"/>
                </a:lnTo>
                <a:lnTo>
                  <a:pt x="363" y="434"/>
                </a:lnTo>
                <a:lnTo>
                  <a:pt x="373" y="431"/>
                </a:lnTo>
                <a:lnTo>
                  <a:pt x="383" y="426"/>
                </a:lnTo>
                <a:lnTo>
                  <a:pt x="393" y="420"/>
                </a:lnTo>
                <a:lnTo>
                  <a:pt x="401" y="413"/>
                </a:lnTo>
                <a:lnTo>
                  <a:pt x="408" y="404"/>
                </a:lnTo>
                <a:lnTo>
                  <a:pt x="414" y="395"/>
                </a:lnTo>
                <a:lnTo>
                  <a:pt x="418" y="383"/>
                </a:lnTo>
                <a:lnTo>
                  <a:pt x="421" y="372"/>
                </a:lnTo>
                <a:lnTo>
                  <a:pt x="433" y="364"/>
                </a:lnTo>
                <a:lnTo>
                  <a:pt x="445" y="356"/>
                </a:lnTo>
                <a:lnTo>
                  <a:pt x="458" y="348"/>
                </a:lnTo>
                <a:lnTo>
                  <a:pt x="471" y="342"/>
                </a:lnTo>
                <a:lnTo>
                  <a:pt x="485" y="335"/>
                </a:lnTo>
                <a:lnTo>
                  <a:pt x="498" y="329"/>
                </a:lnTo>
                <a:lnTo>
                  <a:pt x="513" y="324"/>
                </a:lnTo>
                <a:lnTo>
                  <a:pt x="529" y="319"/>
                </a:lnTo>
                <a:lnTo>
                  <a:pt x="544" y="315"/>
                </a:lnTo>
                <a:lnTo>
                  <a:pt x="559" y="311"/>
                </a:lnTo>
                <a:lnTo>
                  <a:pt x="576" y="308"/>
                </a:lnTo>
                <a:lnTo>
                  <a:pt x="593" y="306"/>
                </a:lnTo>
                <a:lnTo>
                  <a:pt x="610" y="303"/>
                </a:lnTo>
                <a:lnTo>
                  <a:pt x="627" y="302"/>
                </a:lnTo>
                <a:lnTo>
                  <a:pt x="645" y="301"/>
                </a:lnTo>
                <a:lnTo>
                  <a:pt x="663" y="301"/>
                </a:lnTo>
                <a:lnTo>
                  <a:pt x="754" y="301"/>
                </a:lnTo>
                <a:lnTo>
                  <a:pt x="754" y="346"/>
                </a:lnTo>
                <a:lnTo>
                  <a:pt x="754" y="348"/>
                </a:lnTo>
                <a:lnTo>
                  <a:pt x="755" y="352"/>
                </a:lnTo>
                <a:lnTo>
                  <a:pt x="756" y="354"/>
                </a:lnTo>
                <a:lnTo>
                  <a:pt x="758" y="356"/>
                </a:lnTo>
                <a:lnTo>
                  <a:pt x="761" y="359"/>
                </a:lnTo>
                <a:lnTo>
                  <a:pt x="763" y="360"/>
                </a:lnTo>
                <a:lnTo>
                  <a:pt x="765" y="361"/>
                </a:lnTo>
                <a:lnTo>
                  <a:pt x="768" y="361"/>
                </a:lnTo>
                <a:lnTo>
                  <a:pt x="889" y="361"/>
                </a:lnTo>
                <a:lnTo>
                  <a:pt x="892" y="361"/>
                </a:lnTo>
                <a:lnTo>
                  <a:pt x="895" y="360"/>
                </a:lnTo>
                <a:lnTo>
                  <a:pt x="897" y="359"/>
                </a:lnTo>
                <a:lnTo>
                  <a:pt x="899" y="356"/>
                </a:lnTo>
                <a:lnTo>
                  <a:pt x="902" y="354"/>
                </a:lnTo>
                <a:lnTo>
                  <a:pt x="903" y="352"/>
                </a:lnTo>
                <a:lnTo>
                  <a:pt x="904" y="348"/>
                </a:lnTo>
                <a:lnTo>
                  <a:pt x="904" y="346"/>
                </a:lnTo>
                <a:lnTo>
                  <a:pt x="904" y="225"/>
                </a:lnTo>
                <a:lnTo>
                  <a:pt x="904" y="222"/>
                </a:lnTo>
                <a:lnTo>
                  <a:pt x="903" y="220"/>
                </a:lnTo>
                <a:lnTo>
                  <a:pt x="902" y="217"/>
                </a:lnTo>
                <a:lnTo>
                  <a:pt x="899" y="215"/>
                </a:lnTo>
                <a:lnTo>
                  <a:pt x="897" y="213"/>
                </a:lnTo>
                <a:lnTo>
                  <a:pt x="895" y="212"/>
                </a:lnTo>
                <a:lnTo>
                  <a:pt x="892" y="211"/>
                </a:lnTo>
                <a:lnTo>
                  <a:pt x="889" y="2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38" descr="Icon of gears. ">
            <a:extLst>
              <a:ext uri="{FF2B5EF4-FFF2-40B4-BE49-F238E27FC236}">
                <a16:creationId xmlns:a16="http://schemas.microsoft.com/office/drawing/2014/main" id="{5BC0E3F0-447D-4721-AB1F-C8243BA36671}"/>
              </a:ext>
            </a:extLst>
          </p:cNvPr>
          <p:cNvGrpSpPr/>
          <p:nvPr/>
        </p:nvGrpSpPr>
        <p:grpSpPr>
          <a:xfrm>
            <a:off x="4717582" y="5353558"/>
            <a:ext cx="343837" cy="343837"/>
            <a:chOff x="7613650" y="1387475"/>
            <a:chExt cx="284163" cy="284163"/>
          </a:xfrm>
          <a:solidFill>
            <a:schemeClr val="bg1"/>
          </a:solidFill>
        </p:grpSpPr>
        <p:sp>
          <p:nvSpPr>
            <p:cNvPr id="40" name="Freeform 4359">
              <a:extLst>
                <a:ext uri="{FF2B5EF4-FFF2-40B4-BE49-F238E27FC236}">
                  <a16:creationId xmlns:a16="http://schemas.microsoft.com/office/drawing/2014/main" id="{351831F3-9830-4A23-8B34-11A3FCCA02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13650" y="1471613"/>
              <a:ext cx="200025" cy="200025"/>
            </a:xfrm>
            <a:custGeom>
              <a:avLst/>
              <a:gdLst>
                <a:gd name="T0" fmla="*/ 276 w 629"/>
                <a:gd name="T1" fmla="*/ 436 h 629"/>
                <a:gd name="T2" fmla="*/ 233 w 629"/>
                <a:gd name="T3" fmla="*/ 411 h 629"/>
                <a:gd name="T4" fmla="*/ 202 w 629"/>
                <a:gd name="T5" fmla="*/ 374 h 629"/>
                <a:gd name="T6" fmla="*/ 187 w 629"/>
                <a:gd name="T7" fmla="*/ 325 h 629"/>
                <a:gd name="T8" fmla="*/ 192 w 629"/>
                <a:gd name="T9" fmla="*/ 274 h 629"/>
                <a:gd name="T10" fmla="*/ 216 w 629"/>
                <a:gd name="T11" fmla="*/ 231 h 629"/>
                <a:gd name="T12" fmla="*/ 253 w 629"/>
                <a:gd name="T13" fmla="*/ 199 h 629"/>
                <a:gd name="T14" fmla="*/ 301 w 629"/>
                <a:gd name="T15" fmla="*/ 184 h 629"/>
                <a:gd name="T16" fmla="*/ 352 w 629"/>
                <a:gd name="T17" fmla="*/ 190 h 629"/>
                <a:gd name="T18" fmla="*/ 395 w 629"/>
                <a:gd name="T19" fmla="*/ 213 h 629"/>
                <a:gd name="T20" fmla="*/ 426 w 629"/>
                <a:gd name="T21" fmla="*/ 252 h 629"/>
                <a:gd name="T22" fmla="*/ 441 w 629"/>
                <a:gd name="T23" fmla="*/ 300 h 629"/>
                <a:gd name="T24" fmla="*/ 436 w 629"/>
                <a:gd name="T25" fmla="*/ 350 h 629"/>
                <a:gd name="T26" fmla="*/ 413 w 629"/>
                <a:gd name="T27" fmla="*/ 394 h 629"/>
                <a:gd name="T28" fmla="*/ 375 w 629"/>
                <a:gd name="T29" fmla="*/ 425 h 629"/>
                <a:gd name="T30" fmla="*/ 327 w 629"/>
                <a:gd name="T31" fmla="*/ 440 h 629"/>
                <a:gd name="T32" fmla="*/ 572 w 629"/>
                <a:gd name="T33" fmla="*/ 346 h 629"/>
                <a:gd name="T34" fmla="*/ 574 w 629"/>
                <a:gd name="T35" fmla="*/ 302 h 629"/>
                <a:gd name="T36" fmla="*/ 620 w 629"/>
                <a:gd name="T37" fmla="*/ 241 h 629"/>
                <a:gd name="T38" fmla="*/ 628 w 629"/>
                <a:gd name="T39" fmla="*/ 231 h 629"/>
                <a:gd name="T40" fmla="*/ 625 w 629"/>
                <a:gd name="T41" fmla="*/ 219 h 629"/>
                <a:gd name="T42" fmla="*/ 544 w 629"/>
                <a:gd name="T43" fmla="*/ 84 h 629"/>
                <a:gd name="T44" fmla="*/ 532 w 629"/>
                <a:gd name="T45" fmla="*/ 83 h 629"/>
                <a:gd name="T46" fmla="*/ 447 w 629"/>
                <a:gd name="T47" fmla="*/ 88 h 629"/>
                <a:gd name="T48" fmla="*/ 407 w 629"/>
                <a:gd name="T49" fmla="*/ 69 h 629"/>
                <a:gd name="T50" fmla="*/ 404 w 629"/>
                <a:gd name="T51" fmla="*/ 7 h 629"/>
                <a:gd name="T52" fmla="*/ 395 w 629"/>
                <a:gd name="T53" fmla="*/ 0 h 629"/>
                <a:gd name="T54" fmla="*/ 235 w 629"/>
                <a:gd name="T55" fmla="*/ 1 h 629"/>
                <a:gd name="T56" fmla="*/ 227 w 629"/>
                <a:gd name="T57" fmla="*/ 10 h 629"/>
                <a:gd name="T58" fmla="*/ 216 w 629"/>
                <a:gd name="T59" fmla="*/ 72 h 629"/>
                <a:gd name="T60" fmla="*/ 177 w 629"/>
                <a:gd name="T61" fmla="*/ 91 h 629"/>
                <a:gd name="T62" fmla="*/ 98 w 629"/>
                <a:gd name="T63" fmla="*/ 84 h 629"/>
                <a:gd name="T64" fmla="*/ 87 w 629"/>
                <a:gd name="T65" fmla="*/ 83 h 629"/>
                <a:gd name="T66" fmla="*/ 78 w 629"/>
                <a:gd name="T67" fmla="*/ 90 h 629"/>
                <a:gd name="T68" fmla="*/ 1 w 629"/>
                <a:gd name="T69" fmla="*/ 228 h 629"/>
                <a:gd name="T70" fmla="*/ 57 w 629"/>
                <a:gd name="T71" fmla="*/ 269 h 629"/>
                <a:gd name="T72" fmla="*/ 54 w 629"/>
                <a:gd name="T73" fmla="*/ 313 h 629"/>
                <a:gd name="T74" fmla="*/ 57 w 629"/>
                <a:gd name="T75" fmla="*/ 355 h 629"/>
                <a:gd name="T76" fmla="*/ 2 w 629"/>
                <a:gd name="T77" fmla="*/ 391 h 629"/>
                <a:gd name="T78" fmla="*/ 1 w 629"/>
                <a:gd name="T79" fmla="*/ 402 h 629"/>
                <a:gd name="T80" fmla="*/ 86 w 629"/>
                <a:gd name="T81" fmla="*/ 543 h 629"/>
                <a:gd name="T82" fmla="*/ 98 w 629"/>
                <a:gd name="T83" fmla="*/ 542 h 629"/>
                <a:gd name="T84" fmla="*/ 177 w 629"/>
                <a:gd name="T85" fmla="*/ 533 h 629"/>
                <a:gd name="T86" fmla="*/ 216 w 629"/>
                <a:gd name="T87" fmla="*/ 552 h 629"/>
                <a:gd name="T88" fmla="*/ 227 w 629"/>
                <a:gd name="T89" fmla="*/ 620 h 629"/>
                <a:gd name="T90" fmla="*/ 235 w 629"/>
                <a:gd name="T91" fmla="*/ 628 h 629"/>
                <a:gd name="T92" fmla="*/ 395 w 629"/>
                <a:gd name="T93" fmla="*/ 629 h 629"/>
                <a:gd name="T94" fmla="*/ 404 w 629"/>
                <a:gd name="T95" fmla="*/ 623 h 629"/>
                <a:gd name="T96" fmla="*/ 407 w 629"/>
                <a:gd name="T97" fmla="*/ 556 h 629"/>
                <a:gd name="T98" fmla="*/ 447 w 629"/>
                <a:gd name="T99" fmla="*/ 538 h 629"/>
                <a:gd name="T100" fmla="*/ 533 w 629"/>
                <a:gd name="T101" fmla="*/ 543 h 629"/>
                <a:gd name="T102" fmla="*/ 545 w 629"/>
                <a:gd name="T103" fmla="*/ 543 h 629"/>
                <a:gd name="T104" fmla="*/ 627 w 629"/>
                <a:gd name="T105" fmla="*/ 405 h 629"/>
                <a:gd name="T106" fmla="*/ 628 w 629"/>
                <a:gd name="T107" fmla="*/ 394 h 629"/>
                <a:gd name="T108" fmla="*/ 621 w 629"/>
                <a:gd name="T109" fmla="*/ 385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29" h="629">
                  <a:moveTo>
                    <a:pt x="314" y="441"/>
                  </a:moveTo>
                  <a:lnTo>
                    <a:pt x="301" y="440"/>
                  </a:lnTo>
                  <a:lnTo>
                    <a:pt x="288" y="439"/>
                  </a:lnTo>
                  <a:lnTo>
                    <a:pt x="276" y="436"/>
                  </a:lnTo>
                  <a:lnTo>
                    <a:pt x="264" y="430"/>
                  </a:lnTo>
                  <a:lnTo>
                    <a:pt x="253" y="425"/>
                  </a:lnTo>
                  <a:lnTo>
                    <a:pt x="242" y="418"/>
                  </a:lnTo>
                  <a:lnTo>
                    <a:pt x="233" y="411"/>
                  </a:lnTo>
                  <a:lnTo>
                    <a:pt x="223" y="404"/>
                  </a:lnTo>
                  <a:lnTo>
                    <a:pt x="216" y="394"/>
                  </a:lnTo>
                  <a:lnTo>
                    <a:pt x="208" y="384"/>
                  </a:lnTo>
                  <a:lnTo>
                    <a:pt x="202" y="374"/>
                  </a:lnTo>
                  <a:lnTo>
                    <a:pt x="196" y="362"/>
                  </a:lnTo>
                  <a:lnTo>
                    <a:pt x="192" y="350"/>
                  </a:lnTo>
                  <a:lnTo>
                    <a:pt x="189" y="338"/>
                  </a:lnTo>
                  <a:lnTo>
                    <a:pt x="187" y="325"/>
                  </a:lnTo>
                  <a:lnTo>
                    <a:pt x="186" y="313"/>
                  </a:lnTo>
                  <a:lnTo>
                    <a:pt x="187" y="300"/>
                  </a:lnTo>
                  <a:lnTo>
                    <a:pt x="189" y="287"/>
                  </a:lnTo>
                  <a:lnTo>
                    <a:pt x="192" y="274"/>
                  </a:lnTo>
                  <a:lnTo>
                    <a:pt x="196" y="262"/>
                  </a:lnTo>
                  <a:lnTo>
                    <a:pt x="202" y="252"/>
                  </a:lnTo>
                  <a:lnTo>
                    <a:pt x="208" y="241"/>
                  </a:lnTo>
                  <a:lnTo>
                    <a:pt x="216" y="231"/>
                  </a:lnTo>
                  <a:lnTo>
                    <a:pt x="223" y="222"/>
                  </a:lnTo>
                  <a:lnTo>
                    <a:pt x="233" y="213"/>
                  </a:lnTo>
                  <a:lnTo>
                    <a:pt x="242" y="206"/>
                  </a:lnTo>
                  <a:lnTo>
                    <a:pt x="253" y="199"/>
                  </a:lnTo>
                  <a:lnTo>
                    <a:pt x="264" y="194"/>
                  </a:lnTo>
                  <a:lnTo>
                    <a:pt x="276" y="190"/>
                  </a:lnTo>
                  <a:lnTo>
                    <a:pt x="288" y="186"/>
                  </a:lnTo>
                  <a:lnTo>
                    <a:pt x="301" y="184"/>
                  </a:lnTo>
                  <a:lnTo>
                    <a:pt x="314" y="184"/>
                  </a:lnTo>
                  <a:lnTo>
                    <a:pt x="327" y="184"/>
                  </a:lnTo>
                  <a:lnTo>
                    <a:pt x="340" y="186"/>
                  </a:lnTo>
                  <a:lnTo>
                    <a:pt x="352" y="190"/>
                  </a:lnTo>
                  <a:lnTo>
                    <a:pt x="363" y="194"/>
                  </a:lnTo>
                  <a:lnTo>
                    <a:pt x="375" y="199"/>
                  </a:lnTo>
                  <a:lnTo>
                    <a:pt x="386" y="206"/>
                  </a:lnTo>
                  <a:lnTo>
                    <a:pt x="395" y="213"/>
                  </a:lnTo>
                  <a:lnTo>
                    <a:pt x="404" y="222"/>
                  </a:lnTo>
                  <a:lnTo>
                    <a:pt x="413" y="231"/>
                  </a:lnTo>
                  <a:lnTo>
                    <a:pt x="420" y="241"/>
                  </a:lnTo>
                  <a:lnTo>
                    <a:pt x="426" y="252"/>
                  </a:lnTo>
                  <a:lnTo>
                    <a:pt x="432" y="262"/>
                  </a:lnTo>
                  <a:lnTo>
                    <a:pt x="436" y="274"/>
                  </a:lnTo>
                  <a:lnTo>
                    <a:pt x="439" y="287"/>
                  </a:lnTo>
                  <a:lnTo>
                    <a:pt x="441" y="300"/>
                  </a:lnTo>
                  <a:lnTo>
                    <a:pt x="443" y="313"/>
                  </a:lnTo>
                  <a:lnTo>
                    <a:pt x="441" y="325"/>
                  </a:lnTo>
                  <a:lnTo>
                    <a:pt x="439" y="338"/>
                  </a:lnTo>
                  <a:lnTo>
                    <a:pt x="436" y="350"/>
                  </a:lnTo>
                  <a:lnTo>
                    <a:pt x="432" y="362"/>
                  </a:lnTo>
                  <a:lnTo>
                    <a:pt x="426" y="374"/>
                  </a:lnTo>
                  <a:lnTo>
                    <a:pt x="420" y="384"/>
                  </a:lnTo>
                  <a:lnTo>
                    <a:pt x="413" y="394"/>
                  </a:lnTo>
                  <a:lnTo>
                    <a:pt x="404" y="404"/>
                  </a:lnTo>
                  <a:lnTo>
                    <a:pt x="395" y="411"/>
                  </a:lnTo>
                  <a:lnTo>
                    <a:pt x="386" y="418"/>
                  </a:lnTo>
                  <a:lnTo>
                    <a:pt x="375" y="425"/>
                  </a:lnTo>
                  <a:lnTo>
                    <a:pt x="363" y="430"/>
                  </a:lnTo>
                  <a:lnTo>
                    <a:pt x="352" y="436"/>
                  </a:lnTo>
                  <a:lnTo>
                    <a:pt x="340" y="439"/>
                  </a:lnTo>
                  <a:lnTo>
                    <a:pt x="327" y="440"/>
                  </a:lnTo>
                  <a:lnTo>
                    <a:pt x="314" y="441"/>
                  </a:lnTo>
                  <a:close/>
                  <a:moveTo>
                    <a:pt x="621" y="385"/>
                  </a:moveTo>
                  <a:lnTo>
                    <a:pt x="571" y="355"/>
                  </a:lnTo>
                  <a:lnTo>
                    <a:pt x="572" y="346"/>
                  </a:lnTo>
                  <a:lnTo>
                    <a:pt x="573" y="335"/>
                  </a:lnTo>
                  <a:lnTo>
                    <a:pt x="574" y="323"/>
                  </a:lnTo>
                  <a:lnTo>
                    <a:pt x="574" y="313"/>
                  </a:lnTo>
                  <a:lnTo>
                    <a:pt x="574" y="302"/>
                  </a:lnTo>
                  <a:lnTo>
                    <a:pt x="573" y="291"/>
                  </a:lnTo>
                  <a:lnTo>
                    <a:pt x="572" y="280"/>
                  </a:lnTo>
                  <a:lnTo>
                    <a:pt x="570" y="269"/>
                  </a:lnTo>
                  <a:lnTo>
                    <a:pt x="620" y="241"/>
                  </a:lnTo>
                  <a:lnTo>
                    <a:pt x="623" y="239"/>
                  </a:lnTo>
                  <a:lnTo>
                    <a:pt x="624" y="237"/>
                  </a:lnTo>
                  <a:lnTo>
                    <a:pt x="627" y="234"/>
                  </a:lnTo>
                  <a:lnTo>
                    <a:pt x="628" y="231"/>
                  </a:lnTo>
                  <a:lnTo>
                    <a:pt x="628" y="228"/>
                  </a:lnTo>
                  <a:lnTo>
                    <a:pt x="628" y="226"/>
                  </a:lnTo>
                  <a:lnTo>
                    <a:pt x="628" y="223"/>
                  </a:lnTo>
                  <a:lnTo>
                    <a:pt x="625" y="219"/>
                  </a:lnTo>
                  <a:lnTo>
                    <a:pt x="551" y="90"/>
                  </a:lnTo>
                  <a:lnTo>
                    <a:pt x="548" y="87"/>
                  </a:lnTo>
                  <a:lnTo>
                    <a:pt x="546" y="85"/>
                  </a:lnTo>
                  <a:lnTo>
                    <a:pt x="544" y="84"/>
                  </a:lnTo>
                  <a:lnTo>
                    <a:pt x="541" y="83"/>
                  </a:lnTo>
                  <a:lnTo>
                    <a:pt x="539" y="81"/>
                  </a:lnTo>
                  <a:lnTo>
                    <a:pt x="536" y="81"/>
                  </a:lnTo>
                  <a:lnTo>
                    <a:pt x="532" y="83"/>
                  </a:lnTo>
                  <a:lnTo>
                    <a:pt x="530" y="84"/>
                  </a:lnTo>
                  <a:lnTo>
                    <a:pt x="481" y="113"/>
                  </a:lnTo>
                  <a:lnTo>
                    <a:pt x="465" y="99"/>
                  </a:lnTo>
                  <a:lnTo>
                    <a:pt x="447" y="88"/>
                  </a:lnTo>
                  <a:lnTo>
                    <a:pt x="438" y="83"/>
                  </a:lnTo>
                  <a:lnTo>
                    <a:pt x="429" y="77"/>
                  </a:lnTo>
                  <a:lnTo>
                    <a:pt x="418" y="73"/>
                  </a:lnTo>
                  <a:lnTo>
                    <a:pt x="407" y="69"/>
                  </a:lnTo>
                  <a:lnTo>
                    <a:pt x="407" y="15"/>
                  </a:lnTo>
                  <a:lnTo>
                    <a:pt x="407" y="12"/>
                  </a:lnTo>
                  <a:lnTo>
                    <a:pt x="406" y="10"/>
                  </a:lnTo>
                  <a:lnTo>
                    <a:pt x="404" y="7"/>
                  </a:lnTo>
                  <a:lnTo>
                    <a:pt x="403" y="4"/>
                  </a:lnTo>
                  <a:lnTo>
                    <a:pt x="401" y="2"/>
                  </a:lnTo>
                  <a:lnTo>
                    <a:pt x="398" y="1"/>
                  </a:lnTo>
                  <a:lnTo>
                    <a:pt x="395" y="0"/>
                  </a:lnTo>
                  <a:lnTo>
                    <a:pt x="392" y="0"/>
                  </a:lnTo>
                  <a:lnTo>
                    <a:pt x="241" y="0"/>
                  </a:lnTo>
                  <a:lnTo>
                    <a:pt x="238" y="0"/>
                  </a:lnTo>
                  <a:lnTo>
                    <a:pt x="235" y="1"/>
                  </a:lnTo>
                  <a:lnTo>
                    <a:pt x="233" y="2"/>
                  </a:lnTo>
                  <a:lnTo>
                    <a:pt x="231" y="4"/>
                  </a:lnTo>
                  <a:lnTo>
                    <a:pt x="229" y="7"/>
                  </a:lnTo>
                  <a:lnTo>
                    <a:pt x="227" y="10"/>
                  </a:lnTo>
                  <a:lnTo>
                    <a:pt x="226" y="12"/>
                  </a:lnTo>
                  <a:lnTo>
                    <a:pt x="226" y="15"/>
                  </a:lnTo>
                  <a:lnTo>
                    <a:pt x="226" y="69"/>
                  </a:lnTo>
                  <a:lnTo>
                    <a:pt x="216" y="72"/>
                  </a:lnTo>
                  <a:lnTo>
                    <a:pt x="206" y="76"/>
                  </a:lnTo>
                  <a:lnTo>
                    <a:pt x="196" y="80"/>
                  </a:lnTo>
                  <a:lnTo>
                    <a:pt x="187" y="86"/>
                  </a:lnTo>
                  <a:lnTo>
                    <a:pt x="177" y="91"/>
                  </a:lnTo>
                  <a:lnTo>
                    <a:pt x="168" y="98"/>
                  </a:lnTo>
                  <a:lnTo>
                    <a:pt x="159" y="105"/>
                  </a:lnTo>
                  <a:lnTo>
                    <a:pt x="149" y="113"/>
                  </a:lnTo>
                  <a:lnTo>
                    <a:pt x="98" y="84"/>
                  </a:lnTo>
                  <a:lnTo>
                    <a:pt x="96" y="83"/>
                  </a:lnTo>
                  <a:lnTo>
                    <a:pt x="93" y="81"/>
                  </a:lnTo>
                  <a:lnTo>
                    <a:pt x="90" y="81"/>
                  </a:lnTo>
                  <a:lnTo>
                    <a:pt x="87" y="83"/>
                  </a:lnTo>
                  <a:lnTo>
                    <a:pt x="84" y="84"/>
                  </a:lnTo>
                  <a:lnTo>
                    <a:pt x="82" y="85"/>
                  </a:lnTo>
                  <a:lnTo>
                    <a:pt x="80" y="87"/>
                  </a:lnTo>
                  <a:lnTo>
                    <a:pt x="78" y="90"/>
                  </a:lnTo>
                  <a:lnTo>
                    <a:pt x="3" y="219"/>
                  </a:lnTo>
                  <a:lnTo>
                    <a:pt x="1" y="222"/>
                  </a:lnTo>
                  <a:lnTo>
                    <a:pt x="1" y="225"/>
                  </a:lnTo>
                  <a:lnTo>
                    <a:pt x="1" y="228"/>
                  </a:lnTo>
                  <a:lnTo>
                    <a:pt x="1" y="230"/>
                  </a:lnTo>
                  <a:lnTo>
                    <a:pt x="4" y="236"/>
                  </a:lnTo>
                  <a:lnTo>
                    <a:pt x="8" y="241"/>
                  </a:lnTo>
                  <a:lnTo>
                    <a:pt x="57" y="269"/>
                  </a:lnTo>
                  <a:lnTo>
                    <a:pt x="56" y="280"/>
                  </a:lnTo>
                  <a:lnTo>
                    <a:pt x="55" y="291"/>
                  </a:lnTo>
                  <a:lnTo>
                    <a:pt x="54" y="302"/>
                  </a:lnTo>
                  <a:lnTo>
                    <a:pt x="54" y="313"/>
                  </a:lnTo>
                  <a:lnTo>
                    <a:pt x="54" y="323"/>
                  </a:lnTo>
                  <a:lnTo>
                    <a:pt x="55" y="335"/>
                  </a:lnTo>
                  <a:lnTo>
                    <a:pt x="56" y="346"/>
                  </a:lnTo>
                  <a:lnTo>
                    <a:pt x="57" y="355"/>
                  </a:lnTo>
                  <a:lnTo>
                    <a:pt x="7" y="385"/>
                  </a:lnTo>
                  <a:lnTo>
                    <a:pt x="5" y="387"/>
                  </a:lnTo>
                  <a:lnTo>
                    <a:pt x="3" y="389"/>
                  </a:lnTo>
                  <a:lnTo>
                    <a:pt x="2" y="391"/>
                  </a:lnTo>
                  <a:lnTo>
                    <a:pt x="1" y="394"/>
                  </a:lnTo>
                  <a:lnTo>
                    <a:pt x="0" y="396"/>
                  </a:lnTo>
                  <a:lnTo>
                    <a:pt x="1" y="399"/>
                  </a:lnTo>
                  <a:lnTo>
                    <a:pt x="1" y="402"/>
                  </a:lnTo>
                  <a:lnTo>
                    <a:pt x="2" y="405"/>
                  </a:lnTo>
                  <a:lnTo>
                    <a:pt x="78" y="536"/>
                  </a:lnTo>
                  <a:lnTo>
                    <a:pt x="81" y="540"/>
                  </a:lnTo>
                  <a:lnTo>
                    <a:pt x="86" y="543"/>
                  </a:lnTo>
                  <a:lnTo>
                    <a:pt x="89" y="544"/>
                  </a:lnTo>
                  <a:lnTo>
                    <a:pt x="93" y="544"/>
                  </a:lnTo>
                  <a:lnTo>
                    <a:pt x="95" y="543"/>
                  </a:lnTo>
                  <a:lnTo>
                    <a:pt x="98" y="542"/>
                  </a:lnTo>
                  <a:lnTo>
                    <a:pt x="149" y="513"/>
                  </a:lnTo>
                  <a:lnTo>
                    <a:pt x="159" y="520"/>
                  </a:lnTo>
                  <a:lnTo>
                    <a:pt x="168" y="527"/>
                  </a:lnTo>
                  <a:lnTo>
                    <a:pt x="177" y="533"/>
                  </a:lnTo>
                  <a:lnTo>
                    <a:pt x="187" y="539"/>
                  </a:lnTo>
                  <a:lnTo>
                    <a:pt x="196" y="544"/>
                  </a:lnTo>
                  <a:lnTo>
                    <a:pt x="206" y="549"/>
                  </a:lnTo>
                  <a:lnTo>
                    <a:pt x="216" y="552"/>
                  </a:lnTo>
                  <a:lnTo>
                    <a:pt x="226" y="556"/>
                  </a:lnTo>
                  <a:lnTo>
                    <a:pt x="226" y="614"/>
                  </a:lnTo>
                  <a:lnTo>
                    <a:pt x="226" y="617"/>
                  </a:lnTo>
                  <a:lnTo>
                    <a:pt x="227" y="620"/>
                  </a:lnTo>
                  <a:lnTo>
                    <a:pt x="229" y="623"/>
                  </a:lnTo>
                  <a:lnTo>
                    <a:pt x="231" y="625"/>
                  </a:lnTo>
                  <a:lnTo>
                    <a:pt x="233" y="627"/>
                  </a:lnTo>
                  <a:lnTo>
                    <a:pt x="235" y="628"/>
                  </a:lnTo>
                  <a:lnTo>
                    <a:pt x="238" y="629"/>
                  </a:lnTo>
                  <a:lnTo>
                    <a:pt x="241" y="629"/>
                  </a:lnTo>
                  <a:lnTo>
                    <a:pt x="392" y="629"/>
                  </a:lnTo>
                  <a:lnTo>
                    <a:pt x="395" y="629"/>
                  </a:lnTo>
                  <a:lnTo>
                    <a:pt x="398" y="628"/>
                  </a:lnTo>
                  <a:lnTo>
                    <a:pt x="401" y="627"/>
                  </a:lnTo>
                  <a:lnTo>
                    <a:pt x="403" y="625"/>
                  </a:lnTo>
                  <a:lnTo>
                    <a:pt x="404" y="623"/>
                  </a:lnTo>
                  <a:lnTo>
                    <a:pt x="406" y="620"/>
                  </a:lnTo>
                  <a:lnTo>
                    <a:pt x="407" y="617"/>
                  </a:lnTo>
                  <a:lnTo>
                    <a:pt x="407" y="614"/>
                  </a:lnTo>
                  <a:lnTo>
                    <a:pt x="407" y="556"/>
                  </a:lnTo>
                  <a:lnTo>
                    <a:pt x="418" y="552"/>
                  </a:lnTo>
                  <a:lnTo>
                    <a:pt x="429" y="548"/>
                  </a:lnTo>
                  <a:lnTo>
                    <a:pt x="438" y="544"/>
                  </a:lnTo>
                  <a:lnTo>
                    <a:pt x="447" y="538"/>
                  </a:lnTo>
                  <a:lnTo>
                    <a:pt x="465" y="527"/>
                  </a:lnTo>
                  <a:lnTo>
                    <a:pt x="481" y="513"/>
                  </a:lnTo>
                  <a:lnTo>
                    <a:pt x="530" y="542"/>
                  </a:lnTo>
                  <a:lnTo>
                    <a:pt x="533" y="543"/>
                  </a:lnTo>
                  <a:lnTo>
                    <a:pt x="537" y="544"/>
                  </a:lnTo>
                  <a:lnTo>
                    <a:pt x="539" y="544"/>
                  </a:lnTo>
                  <a:lnTo>
                    <a:pt x="542" y="543"/>
                  </a:lnTo>
                  <a:lnTo>
                    <a:pt x="545" y="543"/>
                  </a:lnTo>
                  <a:lnTo>
                    <a:pt x="547" y="540"/>
                  </a:lnTo>
                  <a:lnTo>
                    <a:pt x="550" y="539"/>
                  </a:lnTo>
                  <a:lnTo>
                    <a:pt x="552" y="536"/>
                  </a:lnTo>
                  <a:lnTo>
                    <a:pt x="627" y="405"/>
                  </a:lnTo>
                  <a:lnTo>
                    <a:pt x="628" y="402"/>
                  </a:lnTo>
                  <a:lnTo>
                    <a:pt x="628" y="399"/>
                  </a:lnTo>
                  <a:lnTo>
                    <a:pt x="629" y="396"/>
                  </a:lnTo>
                  <a:lnTo>
                    <a:pt x="628" y="394"/>
                  </a:lnTo>
                  <a:lnTo>
                    <a:pt x="627" y="391"/>
                  </a:lnTo>
                  <a:lnTo>
                    <a:pt x="625" y="389"/>
                  </a:lnTo>
                  <a:lnTo>
                    <a:pt x="623" y="387"/>
                  </a:lnTo>
                  <a:lnTo>
                    <a:pt x="621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4360">
              <a:extLst>
                <a:ext uri="{FF2B5EF4-FFF2-40B4-BE49-F238E27FC236}">
                  <a16:creationId xmlns:a16="http://schemas.microsoft.com/office/drawing/2014/main" id="{CDB8F87B-81A2-480F-ADA8-BFB5FD890A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1925" y="1387475"/>
              <a:ext cx="115888" cy="117475"/>
            </a:xfrm>
            <a:custGeom>
              <a:avLst/>
              <a:gdLst>
                <a:gd name="T0" fmla="*/ 160 w 362"/>
                <a:gd name="T1" fmla="*/ 252 h 369"/>
                <a:gd name="T2" fmla="*/ 135 w 362"/>
                <a:gd name="T3" fmla="*/ 238 h 369"/>
                <a:gd name="T4" fmla="*/ 118 w 362"/>
                <a:gd name="T5" fmla="*/ 218 h 369"/>
                <a:gd name="T6" fmla="*/ 109 w 362"/>
                <a:gd name="T7" fmla="*/ 190 h 369"/>
                <a:gd name="T8" fmla="*/ 113 w 362"/>
                <a:gd name="T9" fmla="*/ 162 h 369"/>
                <a:gd name="T10" fmla="*/ 125 w 362"/>
                <a:gd name="T11" fmla="*/ 138 h 369"/>
                <a:gd name="T12" fmla="*/ 147 w 362"/>
                <a:gd name="T13" fmla="*/ 121 h 369"/>
                <a:gd name="T14" fmla="*/ 174 w 362"/>
                <a:gd name="T15" fmla="*/ 112 h 369"/>
                <a:gd name="T16" fmla="*/ 202 w 362"/>
                <a:gd name="T17" fmla="*/ 114 h 369"/>
                <a:gd name="T18" fmla="*/ 226 w 362"/>
                <a:gd name="T19" fmla="*/ 128 h 369"/>
                <a:gd name="T20" fmla="*/ 244 w 362"/>
                <a:gd name="T21" fmla="*/ 149 h 369"/>
                <a:gd name="T22" fmla="*/ 252 w 362"/>
                <a:gd name="T23" fmla="*/ 176 h 369"/>
                <a:gd name="T24" fmla="*/ 250 w 362"/>
                <a:gd name="T25" fmla="*/ 205 h 369"/>
                <a:gd name="T26" fmla="*/ 236 w 362"/>
                <a:gd name="T27" fmla="*/ 229 h 369"/>
                <a:gd name="T28" fmla="*/ 215 w 362"/>
                <a:gd name="T29" fmla="*/ 247 h 369"/>
                <a:gd name="T30" fmla="*/ 189 w 362"/>
                <a:gd name="T31" fmla="*/ 254 h 369"/>
                <a:gd name="T32" fmla="*/ 328 w 362"/>
                <a:gd name="T33" fmla="*/ 195 h 369"/>
                <a:gd name="T34" fmla="*/ 354 w 362"/>
                <a:gd name="T35" fmla="*/ 144 h 369"/>
                <a:gd name="T36" fmla="*/ 361 w 362"/>
                <a:gd name="T37" fmla="*/ 136 h 369"/>
                <a:gd name="T38" fmla="*/ 360 w 362"/>
                <a:gd name="T39" fmla="*/ 124 h 369"/>
                <a:gd name="T40" fmla="*/ 316 w 362"/>
                <a:gd name="T41" fmla="*/ 53 h 369"/>
                <a:gd name="T42" fmla="*/ 304 w 362"/>
                <a:gd name="T43" fmla="*/ 52 h 369"/>
                <a:gd name="T44" fmla="*/ 256 w 362"/>
                <a:gd name="T45" fmla="*/ 56 h 369"/>
                <a:gd name="T46" fmla="*/ 236 w 362"/>
                <a:gd name="T47" fmla="*/ 10 h 369"/>
                <a:gd name="T48" fmla="*/ 229 w 362"/>
                <a:gd name="T49" fmla="*/ 2 h 369"/>
                <a:gd name="T50" fmla="*/ 146 w 362"/>
                <a:gd name="T51" fmla="*/ 0 h 369"/>
                <a:gd name="T52" fmla="*/ 135 w 362"/>
                <a:gd name="T53" fmla="*/ 3 h 369"/>
                <a:gd name="T54" fmla="*/ 131 w 362"/>
                <a:gd name="T55" fmla="*/ 14 h 369"/>
                <a:gd name="T56" fmla="*/ 99 w 362"/>
                <a:gd name="T57" fmla="*/ 63 h 369"/>
                <a:gd name="T58" fmla="*/ 55 w 362"/>
                <a:gd name="T59" fmla="*/ 51 h 369"/>
                <a:gd name="T60" fmla="*/ 44 w 362"/>
                <a:gd name="T61" fmla="*/ 54 h 369"/>
                <a:gd name="T62" fmla="*/ 1 w 362"/>
                <a:gd name="T63" fmla="*/ 126 h 369"/>
                <a:gd name="T64" fmla="*/ 2 w 362"/>
                <a:gd name="T65" fmla="*/ 139 h 369"/>
                <a:gd name="T66" fmla="*/ 36 w 362"/>
                <a:gd name="T67" fmla="*/ 160 h 369"/>
                <a:gd name="T68" fmla="*/ 36 w 362"/>
                <a:gd name="T69" fmla="*/ 207 h 369"/>
                <a:gd name="T70" fmla="*/ 1 w 362"/>
                <a:gd name="T71" fmla="*/ 230 h 369"/>
                <a:gd name="T72" fmla="*/ 1 w 362"/>
                <a:gd name="T73" fmla="*/ 240 h 369"/>
                <a:gd name="T74" fmla="*/ 44 w 362"/>
                <a:gd name="T75" fmla="*/ 313 h 369"/>
                <a:gd name="T76" fmla="*/ 60 w 362"/>
                <a:gd name="T77" fmla="*/ 314 h 369"/>
                <a:gd name="T78" fmla="*/ 120 w 362"/>
                <a:gd name="T79" fmla="*/ 316 h 369"/>
                <a:gd name="T80" fmla="*/ 132 w 362"/>
                <a:gd name="T81" fmla="*/ 359 h 369"/>
                <a:gd name="T82" fmla="*/ 140 w 362"/>
                <a:gd name="T83" fmla="*/ 368 h 369"/>
                <a:gd name="T84" fmla="*/ 225 w 362"/>
                <a:gd name="T85" fmla="*/ 368 h 369"/>
                <a:gd name="T86" fmla="*/ 233 w 362"/>
                <a:gd name="T87" fmla="*/ 361 h 369"/>
                <a:gd name="T88" fmla="*/ 237 w 362"/>
                <a:gd name="T89" fmla="*/ 321 h 369"/>
                <a:gd name="T90" fmla="*/ 274 w 362"/>
                <a:gd name="T91" fmla="*/ 298 h 369"/>
                <a:gd name="T92" fmla="*/ 310 w 362"/>
                <a:gd name="T93" fmla="*/ 316 h 369"/>
                <a:gd name="T94" fmla="*/ 360 w 362"/>
                <a:gd name="T95" fmla="*/ 243 h 369"/>
                <a:gd name="T96" fmla="*/ 362 w 362"/>
                <a:gd name="T97" fmla="*/ 232 h 369"/>
                <a:gd name="T98" fmla="*/ 354 w 362"/>
                <a:gd name="T99" fmla="*/ 22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2" h="369">
                  <a:moveTo>
                    <a:pt x="181" y="255"/>
                  </a:moveTo>
                  <a:lnTo>
                    <a:pt x="174" y="254"/>
                  </a:lnTo>
                  <a:lnTo>
                    <a:pt x="166" y="253"/>
                  </a:lnTo>
                  <a:lnTo>
                    <a:pt x="160" y="252"/>
                  </a:lnTo>
                  <a:lnTo>
                    <a:pt x="153" y="249"/>
                  </a:lnTo>
                  <a:lnTo>
                    <a:pt x="147" y="247"/>
                  </a:lnTo>
                  <a:lnTo>
                    <a:pt x="141" y="243"/>
                  </a:lnTo>
                  <a:lnTo>
                    <a:pt x="135" y="238"/>
                  </a:lnTo>
                  <a:lnTo>
                    <a:pt x="131" y="234"/>
                  </a:lnTo>
                  <a:lnTo>
                    <a:pt x="125" y="229"/>
                  </a:lnTo>
                  <a:lnTo>
                    <a:pt x="122" y="223"/>
                  </a:lnTo>
                  <a:lnTo>
                    <a:pt x="118" y="218"/>
                  </a:lnTo>
                  <a:lnTo>
                    <a:pt x="115" y="212"/>
                  </a:lnTo>
                  <a:lnTo>
                    <a:pt x="113" y="205"/>
                  </a:lnTo>
                  <a:lnTo>
                    <a:pt x="110" y="198"/>
                  </a:lnTo>
                  <a:lnTo>
                    <a:pt x="109" y="190"/>
                  </a:lnTo>
                  <a:lnTo>
                    <a:pt x="109" y="183"/>
                  </a:lnTo>
                  <a:lnTo>
                    <a:pt x="109" y="176"/>
                  </a:lnTo>
                  <a:lnTo>
                    <a:pt x="110" y="169"/>
                  </a:lnTo>
                  <a:lnTo>
                    <a:pt x="113" y="162"/>
                  </a:lnTo>
                  <a:lnTo>
                    <a:pt x="115" y="156"/>
                  </a:lnTo>
                  <a:lnTo>
                    <a:pt x="118" y="149"/>
                  </a:lnTo>
                  <a:lnTo>
                    <a:pt x="122" y="143"/>
                  </a:lnTo>
                  <a:lnTo>
                    <a:pt x="125" y="138"/>
                  </a:lnTo>
                  <a:lnTo>
                    <a:pt x="131" y="132"/>
                  </a:lnTo>
                  <a:lnTo>
                    <a:pt x="135" y="128"/>
                  </a:lnTo>
                  <a:lnTo>
                    <a:pt x="141" y="124"/>
                  </a:lnTo>
                  <a:lnTo>
                    <a:pt x="147" y="121"/>
                  </a:lnTo>
                  <a:lnTo>
                    <a:pt x="153" y="117"/>
                  </a:lnTo>
                  <a:lnTo>
                    <a:pt x="160" y="114"/>
                  </a:lnTo>
                  <a:lnTo>
                    <a:pt x="166" y="113"/>
                  </a:lnTo>
                  <a:lnTo>
                    <a:pt x="174" y="112"/>
                  </a:lnTo>
                  <a:lnTo>
                    <a:pt x="181" y="111"/>
                  </a:lnTo>
                  <a:lnTo>
                    <a:pt x="189" y="112"/>
                  </a:lnTo>
                  <a:lnTo>
                    <a:pt x="195" y="113"/>
                  </a:lnTo>
                  <a:lnTo>
                    <a:pt x="202" y="114"/>
                  </a:lnTo>
                  <a:lnTo>
                    <a:pt x="209" y="117"/>
                  </a:lnTo>
                  <a:lnTo>
                    <a:pt x="215" y="121"/>
                  </a:lnTo>
                  <a:lnTo>
                    <a:pt x="221" y="124"/>
                  </a:lnTo>
                  <a:lnTo>
                    <a:pt x="226" y="128"/>
                  </a:lnTo>
                  <a:lnTo>
                    <a:pt x="231" y="132"/>
                  </a:lnTo>
                  <a:lnTo>
                    <a:pt x="236" y="138"/>
                  </a:lnTo>
                  <a:lnTo>
                    <a:pt x="240" y="143"/>
                  </a:lnTo>
                  <a:lnTo>
                    <a:pt x="244" y="149"/>
                  </a:lnTo>
                  <a:lnTo>
                    <a:pt x="247" y="156"/>
                  </a:lnTo>
                  <a:lnTo>
                    <a:pt x="250" y="162"/>
                  </a:lnTo>
                  <a:lnTo>
                    <a:pt x="251" y="169"/>
                  </a:lnTo>
                  <a:lnTo>
                    <a:pt x="252" y="176"/>
                  </a:lnTo>
                  <a:lnTo>
                    <a:pt x="253" y="183"/>
                  </a:lnTo>
                  <a:lnTo>
                    <a:pt x="252" y="190"/>
                  </a:lnTo>
                  <a:lnTo>
                    <a:pt x="251" y="198"/>
                  </a:lnTo>
                  <a:lnTo>
                    <a:pt x="250" y="205"/>
                  </a:lnTo>
                  <a:lnTo>
                    <a:pt x="247" y="212"/>
                  </a:lnTo>
                  <a:lnTo>
                    <a:pt x="244" y="218"/>
                  </a:lnTo>
                  <a:lnTo>
                    <a:pt x="240" y="223"/>
                  </a:lnTo>
                  <a:lnTo>
                    <a:pt x="236" y="229"/>
                  </a:lnTo>
                  <a:lnTo>
                    <a:pt x="231" y="234"/>
                  </a:lnTo>
                  <a:lnTo>
                    <a:pt x="226" y="238"/>
                  </a:lnTo>
                  <a:lnTo>
                    <a:pt x="221" y="243"/>
                  </a:lnTo>
                  <a:lnTo>
                    <a:pt x="215" y="247"/>
                  </a:lnTo>
                  <a:lnTo>
                    <a:pt x="209" y="249"/>
                  </a:lnTo>
                  <a:lnTo>
                    <a:pt x="202" y="252"/>
                  </a:lnTo>
                  <a:lnTo>
                    <a:pt x="195" y="253"/>
                  </a:lnTo>
                  <a:lnTo>
                    <a:pt x="189" y="254"/>
                  </a:lnTo>
                  <a:lnTo>
                    <a:pt x="181" y="255"/>
                  </a:lnTo>
                  <a:close/>
                  <a:moveTo>
                    <a:pt x="354" y="223"/>
                  </a:moveTo>
                  <a:lnTo>
                    <a:pt x="327" y="207"/>
                  </a:lnTo>
                  <a:lnTo>
                    <a:pt x="328" y="195"/>
                  </a:lnTo>
                  <a:lnTo>
                    <a:pt x="328" y="183"/>
                  </a:lnTo>
                  <a:lnTo>
                    <a:pt x="328" y="172"/>
                  </a:lnTo>
                  <a:lnTo>
                    <a:pt x="327" y="160"/>
                  </a:lnTo>
                  <a:lnTo>
                    <a:pt x="354" y="144"/>
                  </a:lnTo>
                  <a:lnTo>
                    <a:pt x="357" y="143"/>
                  </a:lnTo>
                  <a:lnTo>
                    <a:pt x="359" y="141"/>
                  </a:lnTo>
                  <a:lnTo>
                    <a:pt x="360" y="139"/>
                  </a:lnTo>
                  <a:lnTo>
                    <a:pt x="361" y="136"/>
                  </a:lnTo>
                  <a:lnTo>
                    <a:pt x="362" y="132"/>
                  </a:lnTo>
                  <a:lnTo>
                    <a:pt x="362" y="129"/>
                  </a:lnTo>
                  <a:lnTo>
                    <a:pt x="361" y="126"/>
                  </a:lnTo>
                  <a:lnTo>
                    <a:pt x="360" y="124"/>
                  </a:lnTo>
                  <a:lnTo>
                    <a:pt x="322" y="59"/>
                  </a:lnTo>
                  <a:lnTo>
                    <a:pt x="320" y="56"/>
                  </a:lnTo>
                  <a:lnTo>
                    <a:pt x="318" y="54"/>
                  </a:lnTo>
                  <a:lnTo>
                    <a:pt x="316" y="53"/>
                  </a:lnTo>
                  <a:lnTo>
                    <a:pt x="313" y="51"/>
                  </a:lnTo>
                  <a:lnTo>
                    <a:pt x="309" y="51"/>
                  </a:lnTo>
                  <a:lnTo>
                    <a:pt x="307" y="51"/>
                  </a:lnTo>
                  <a:lnTo>
                    <a:pt x="304" y="52"/>
                  </a:lnTo>
                  <a:lnTo>
                    <a:pt x="301" y="53"/>
                  </a:lnTo>
                  <a:lnTo>
                    <a:pt x="274" y="69"/>
                  </a:lnTo>
                  <a:lnTo>
                    <a:pt x="266" y="63"/>
                  </a:lnTo>
                  <a:lnTo>
                    <a:pt x="256" y="56"/>
                  </a:lnTo>
                  <a:lnTo>
                    <a:pt x="246" y="51"/>
                  </a:lnTo>
                  <a:lnTo>
                    <a:pt x="237" y="47"/>
                  </a:lnTo>
                  <a:lnTo>
                    <a:pt x="237" y="14"/>
                  </a:lnTo>
                  <a:lnTo>
                    <a:pt x="236" y="10"/>
                  </a:lnTo>
                  <a:lnTo>
                    <a:pt x="236" y="8"/>
                  </a:lnTo>
                  <a:lnTo>
                    <a:pt x="233" y="5"/>
                  </a:lnTo>
                  <a:lnTo>
                    <a:pt x="232" y="3"/>
                  </a:lnTo>
                  <a:lnTo>
                    <a:pt x="229" y="2"/>
                  </a:lnTo>
                  <a:lnTo>
                    <a:pt x="227" y="1"/>
                  </a:lnTo>
                  <a:lnTo>
                    <a:pt x="224" y="0"/>
                  </a:lnTo>
                  <a:lnTo>
                    <a:pt x="222" y="0"/>
                  </a:lnTo>
                  <a:lnTo>
                    <a:pt x="146" y="0"/>
                  </a:lnTo>
                  <a:lnTo>
                    <a:pt x="143" y="0"/>
                  </a:lnTo>
                  <a:lnTo>
                    <a:pt x="140" y="1"/>
                  </a:lnTo>
                  <a:lnTo>
                    <a:pt x="137" y="2"/>
                  </a:lnTo>
                  <a:lnTo>
                    <a:pt x="135" y="3"/>
                  </a:lnTo>
                  <a:lnTo>
                    <a:pt x="134" y="5"/>
                  </a:lnTo>
                  <a:lnTo>
                    <a:pt x="132" y="8"/>
                  </a:lnTo>
                  <a:lnTo>
                    <a:pt x="132" y="10"/>
                  </a:lnTo>
                  <a:lnTo>
                    <a:pt x="131" y="14"/>
                  </a:lnTo>
                  <a:lnTo>
                    <a:pt x="131" y="47"/>
                  </a:lnTo>
                  <a:lnTo>
                    <a:pt x="120" y="52"/>
                  </a:lnTo>
                  <a:lnTo>
                    <a:pt x="109" y="57"/>
                  </a:lnTo>
                  <a:lnTo>
                    <a:pt x="99" y="63"/>
                  </a:lnTo>
                  <a:lnTo>
                    <a:pt x="90" y="69"/>
                  </a:lnTo>
                  <a:lnTo>
                    <a:pt x="61" y="53"/>
                  </a:lnTo>
                  <a:lnTo>
                    <a:pt x="58" y="52"/>
                  </a:lnTo>
                  <a:lnTo>
                    <a:pt x="55" y="51"/>
                  </a:lnTo>
                  <a:lnTo>
                    <a:pt x="53" y="51"/>
                  </a:lnTo>
                  <a:lnTo>
                    <a:pt x="49" y="51"/>
                  </a:lnTo>
                  <a:lnTo>
                    <a:pt x="47" y="52"/>
                  </a:lnTo>
                  <a:lnTo>
                    <a:pt x="44" y="54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2" y="124"/>
                  </a:lnTo>
                  <a:lnTo>
                    <a:pt x="1" y="126"/>
                  </a:lnTo>
                  <a:lnTo>
                    <a:pt x="0" y="129"/>
                  </a:lnTo>
                  <a:lnTo>
                    <a:pt x="0" y="132"/>
                  </a:lnTo>
                  <a:lnTo>
                    <a:pt x="1" y="136"/>
                  </a:lnTo>
                  <a:lnTo>
                    <a:pt x="2" y="139"/>
                  </a:lnTo>
                  <a:lnTo>
                    <a:pt x="3" y="141"/>
                  </a:lnTo>
                  <a:lnTo>
                    <a:pt x="6" y="143"/>
                  </a:lnTo>
                  <a:lnTo>
                    <a:pt x="8" y="144"/>
                  </a:lnTo>
                  <a:lnTo>
                    <a:pt x="36" y="160"/>
                  </a:lnTo>
                  <a:lnTo>
                    <a:pt x="34" y="172"/>
                  </a:lnTo>
                  <a:lnTo>
                    <a:pt x="34" y="183"/>
                  </a:lnTo>
                  <a:lnTo>
                    <a:pt x="34" y="195"/>
                  </a:lnTo>
                  <a:lnTo>
                    <a:pt x="36" y="207"/>
                  </a:lnTo>
                  <a:lnTo>
                    <a:pt x="8" y="223"/>
                  </a:lnTo>
                  <a:lnTo>
                    <a:pt x="6" y="224"/>
                  </a:lnTo>
                  <a:lnTo>
                    <a:pt x="3" y="227"/>
                  </a:lnTo>
                  <a:lnTo>
                    <a:pt x="1" y="230"/>
                  </a:lnTo>
                  <a:lnTo>
                    <a:pt x="0" y="233"/>
                  </a:lnTo>
                  <a:lnTo>
                    <a:pt x="0" y="235"/>
                  </a:lnTo>
                  <a:lnTo>
                    <a:pt x="0" y="237"/>
                  </a:lnTo>
                  <a:lnTo>
                    <a:pt x="1" y="240"/>
                  </a:lnTo>
                  <a:lnTo>
                    <a:pt x="2" y="243"/>
                  </a:lnTo>
                  <a:lnTo>
                    <a:pt x="40" y="309"/>
                  </a:lnTo>
                  <a:lnTo>
                    <a:pt x="42" y="311"/>
                  </a:lnTo>
                  <a:lnTo>
                    <a:pt x="44" y="313"/>
                  </a:lnTo>
                  <a:lnTo>
                    <a:pt x="46" y="314"/>
                  </a:lnTo>
                  <a:lnTo>
                    <a:pt x="48" y="315"/>
                  </a:lnTo>
                  <a:lnTo>
                    <a:pt x="55" y="316"/>
                  </a:lnTo>
                  <a:lnTo>
                    <a:pt x="60" y="314"/>
                  </a:lnTo>
                  <a:lnTo>
                    <a:pt x="90" y="297"/>
                  </a:lnTo>
                  <a:lnTo>
                    <a:pt x="99" y="304"/>
                  </a:lnTo>
                  <a:lnTo>
                    <a:pt x="109" y="310"/>
                  </a:lnTo>
                  <a:lnTo>
                    <a:pt x="120" y="316"/>
                  </a:lnTo>
                  <a:lnTo>
                    <a:pt x="131" y="321"/>
                  </a:lnTo>
                  <a:lnTo>
                    <a:pt x="131" y="354"/>
                  </a:lnTo>
                  <a:lnTo>
                    <a:pt x="132" y="356"/>
                  </a:lnTo>
                  <a:lnTo>
                    <a:pt x="132" y="359"/>
                  </a:lnTo>
                  <a:lnTo>
                    <a:pt x="134" y="361"/>
                  </a:lnTo>
                  <a:lnTo>
                    <a:pt x="135" y="363"/>
                  </a:lnTo>
                  <a:lnTo>
                    <a:pt x="137" y="366"/>
                  </a:lnTo>
                  <a:lnTo>
                    <a:pt x="140" y="368"/>
                  </a:lnTo>
                  <a:lnTo>
                    <a:pt x="143" y="368"/>
                  </a:lnTo>
                  <a:lnTo>
                    <a:pt x="146" y="369"/>
                  </a:lnTo>
                  <a:lnTo>
                    <a:pt x="222" y="369"/>
                  </a:lnTo>
                  <a:lnTo>
                    <a:pt x="225" y="368"/>
                  </a:lnTo>
                  <a:lnTo>
                    <a:pt x="227" y="368"/>
                  </a:lnTo>
                  <a:lnTo>
                    <a:pt x="229" y="366"/>
                  </a:lnTo>
                  <a:lnTo>
                    <a:pt x="232" y="363"/>
                  </a:lnTo>
                  <a:lnTo>
                    <a:pt x="233" y="361"/>
                  </a:lnTo>
                  <a:lnTo>
                    <a:pt x="236" y="359"/>
                  </a:lnTo>
                  <a:lnTo>
                    <a:pt x="236" y="356"/>
                  </a:lnTo>
                  <a:lnTo>
                    <a:pt x="237" y="354"/>
                  </a:lnTo>
                  <a:lnTo>
                    <a:pt x="237" y="321"/>
                  </a:lnTo>
                  <a:lnTo>
                    <a:pt x="246" y="316"/>
                  </a:lnTo>
                  <a:lnTo>
                    <a:pt x="256" y="311"/>
                  </a:lnTo>
                  <a:lnTo>
                    <a:pt x="266" y="305"/>
                  </a:lnTo>
                  <a:lnTo>
                    <a:pt x="274" y="298"/>
                  </a:lnTo>
                  <a:lnTo>
                    <a:pt x="302" y="313"/>
                  </a:lnTo>
                  <a:lnTo>
                    <a:pt x="305" y="315"/>
                  </a:lnTo>
                  <a:lnTo>
                    <a:pt x="307" y="315"/>
                  </a:lnTo>
                  <a:lnTo>
                    <a:pt x="310" y="316"/>
                  </a:lnTo>
                  <a:lnTo>
                    <a:pt x="314" y="316"/>
                  </a:lnTo>
                  <a:lnTo>
                    <a:pt x="319" y="313"/>
                  </a:lnTo>
                  <a:lnTo>
                    <a:pt x="322" y="309"/>
                  </a:lnTo>
                  <a:lnTo>
                    <a:pt x="360" y="243"/>
                  </a:lnTo>
                  <a:lnTo>
                    <a:pt x="362" y="240"/>
                  </a:lnTo>
                  <a:lnTo>
                    <a:pt x="362" y="237"/>
                  </a:lnTo>
                  <a:lnTo>
                    <a:pt x="362" y="234"/>
                  </a:lnTo>
                  <a:lnTo>
                    <a:pt x="362" y="232"/>
                  </a:lnTo>
                  <a:lnTo>
                    <a:pt x="361" y="229"/>
                  </a:lnTo>
                  <a:lnTo>
                    <a:pt x="359" y="227"/>
                  </a:lnTo>
                  <a:lnTo>
                    <a:pt x="357" y="224"/>
                  </a:lnTo>
                  <a:lnTo>
                    <a:pt x="354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2" name="Freeform 4346" descr="Icon of box and whisker chart. ">
            <a:extLst>
              <a:ext uri="{FF2B5EF4-FFF2-40B4-BE49-F238E27FC236}">
                <a16:creationId xmlns:a16="http://schemas.microsoft.com/office/drawing/2014/main" id="{D131817A-5B27-4718-8BAC-45C9CEDA45D9}"/>
              </a:ext>
            </a:extLst>
          </p:cNvPr>
          <p:cNvSpPr>
            <a:spLocks noEditPoints="1"/>
          </p:cNvSpPr>
          <p:nvPr/>
        </p:nvSpPr>
        <p:spPr bwMode="auto">
          <a:xfrm>
            <a:off x="3967321" y="3532346"/>
            <a:ext cx="345758" cy="345758"/>
          </a:xfrm>
          <a:custGeom>
            <a:avLst/>
            <a:gdLst>
              <a:gd name="T0" fmla="*/ 706 w 898"/>
              <a:gd name="T1" fmla="*/ 479 h 898"/>
              <a:gd name="T2" fmla="*/ 652 w 898"/>
              <a:gd name="T3" fmla="*/ 556 h 898"/>
              <a:gd name="T4" fmla="*/ 632 w 898"/>
              <a:gd name="T5" fmla="*/ 551 h 898"/>
              <a:gd name="T6" fmla="*/ 576 w 898"/>
              <a:gd name="T7" fmla="*/ 477 h 898"/>
              <a:gd name="T8" fmla="*/ 571 w 898"/>
              <a:gd name="T9" fmla="*/ 398 h 898"/>
              <a:gd name="T10" fmla="*/ 628 w 898"/>
              <a:gd name="T11" fmla="*/ 129 h 898"/>
              <a:gd name="T12" fmla="*/ 643 w 898"/>
              <a:gd name="T13" fmla="*/ 114 h 898"/>
              <a:gd name="T14" fmla="*/ 658 w 898"/>
              <a:gd name="T15" fmla="*/ 129 h 898"/>
              <a:gd name="T16" fmla="*/ 717 w 898"/>
              <a:gd name="T17" fmla="*/ 398 h 898"/>
              <a:gd name="T18" fmla="*/ 621 w 898"/>
              <a:gd name="T19" fmla="*/ 758 h 898"/>
              <a:gd name="T20" fmla="*/ 589 w 898"/>
              <a:gd name="T21" fmla="*/ 727 h 898"/>
              <a:gd name="T22" fmla="*/ 589 w 898"/>
              <a:gd name="T23" fmla="*/ 680 h 898"/>
              <a:gd name="T24" fmla="*/ 621 w 898"/>
              <a:gd name="T25" fmla="*/ 648 h 898"/>
              <a:gd name="T26" fmla="*/ 667 w 898"/>
              <a:gd name="T27" fmla="*/ 648 h 898"/>
              <a:gd name="T28" fmla="*/ 699 w 898"/>
              <a:gd name="T29" fmla="*/ 680 h 898"/>
              <a:gd name="T30" fmla="*/ 699 w 898"/>
              <a:gd name="T31" fmla="*/ 727 h 898"/>
              <a:gd name="T32" fmla="*/ 667 w 898"/>
              <a:gd name="T33" fmla="*/ 758 h 898"/>
              <a:gd name="T34" fmla="*/ 536 w 898"/>
              <a:gd name="T35" fmla="*/ 294 h 898"/>
              <a:gd name="T36" fmla="*/ 479 w 898"/>
              <a:gd name="T37" fmla="*/ 546 h 898"/>
              <a:gd name="T38" fmla="*/ 461 w 898"/>
              <a:gd name="T39" fmla="*/ 558 h 898"/>
              <a:gd name="T40" fmla="*/ 450 w 898"/>
              <a:gd name="T41" fmla="*/ 299 h 898"/>
              <a:gd name="T42" fmla="*/ 390 w 898"/>
              <a:gd name="T43" fmla="*/ 287 h 898"/>
              <a:gd name="T44" fmla="*/ 398 w 898"/>
              <a:gd name="T45" fmla="*/ 211 h 898"/>
              <a:gd name="T46" fmla="*/ 454 w 898"/>
              <a:gd name="T47" fmla="*/ 118 h 898"/>
              <a:gd name="T48" fmla="*/ 475 w 898"/>
              <a:gd name="T49" fmla="*/ 118 h 898"/>
              <a:gd name="T50" fmla="*/ 530 w 898"/>
              <a:gd name="T51" fmla="*/ 211 h 898"/>
              <a:gd name="T52" fmla="*/ 465 w 898"/>
              <a:gd name="T53" fmla="*/ 763 h 898"/>
              <a:gd name="T54" fmla="*/ 422 w 898"/>
              <a:gd name="T55" fmla="*/ 745 h 898"/>
              <a:gd name="T56" fmla="*/ 405 w 898"/>
              <a:gd name="T57" fmla="*/ 703 h 898"/>
              <a:gd name="T58" fmla="*/ 422 w 898"/>
              <a:gd name="T59" fmla="*/ 661 h 898"/>
              <a:gd name="T60" fmla="*/ 465 w 898"/>
              <a:gd name="T61" fmla="*/ 643 h 898"/>
              <a:gd name="T62" fmla="*/ 506 w 898"/>
              <a:gd name="T63" fmla="*/ 661 h 898"/>
              <a:gd name="T64" fmla="*/ 525 w 898"/>
              <a:gd name="T65" fmla="*/ 703 h 898"/>
              <a:gd name="T66" fmla="*/ 506 w 898"/>
              <a:gd name="T67" fmla="*/ 745 h 898"/>
              <a:gd name="T68" fmla="*/ 465 w 898"/>
              <a:gd name="T69" fmla="*/ 763 h 898"/>
              <a:gd name="T70" fmla="*/ 318 w 898"/>
              <a:gd name="T71" fmla="*/ 419 h 898"/>
              <a:gd name="T72" fmla="*/ 263 w 898"/>
              <a:gd name="T73" fmla="*/ 556 h 898"/>
              <a:gd name="T74" fmla="*/ 242 w 898"/>
              <a:gd name="T75" fmla="*/ 551 h 898"/>
              <a:gd name="T76" fmla="*/ 186 w 898"/>
              <a:gd name="T77" fmla="*/ 417 h 898"/>
              <a:gd name="T78" fmla="*/ 181 w 898"/>
              <a:gd name="T79" fmla="*/ 339 h 898"/>
              <a:gd name="T80" fmla="*/ 240 w 898"/>
              <a:gd name="T81" fmla="*/ 129 h 898"/>
              <a:gd name="T82" fmla="*/ 255 w 898"/>
              <a:gd name="T83" fmla="*/ 114 h 898"/>
              <a:gd name="T84" fmla="*/ 270 w 898"/>
              <a:gd name="T85" fmla="*/ 129 h 898"/>
              <a:gd name="T86" fmla="*/ 329 w 898"/>
              <a:gd name="T87" fmla="*/ 339 h 898"/>
              <a:gd name="T88" fmla="*/ 231 w 898"/>
              <a:gd name="T89" fmla="*/ 758 h 898"/>
              <a:gd name="T90" fmla="*/ 200 w 898"/>
              <a:gd name="T91" fmla="*/ 727 h 898"/>
              <a:gd name="T92" fmla="*/ 200 w 898"/>
              <a:gd name="T93" fmla="*/ 680 h 898"/>
              <a:gd name="T94" fmla="*/ 231 w 898"/>
              <a:gd name="T95" fmla="*/ 648 h 898"/>
              <a:gd name="T96" fmla="*/ 278 w 898"/>
              <a:gd name="T97" fmla="*/ 648 h 898"/>
              <a:gd name="T98" fmla="*/ 311 w 898"/>
              <a:gd name="T99" fmla="*/ 680 h 898"/>
              <a:gd name="T100" fmla="*/ 311 w 898"/>
              <a:gd name="T101" fmla="*/ 727 h 898"/>
              <a:gd name="T102" fmla="*/ 278 w 898"/>
              <a:gd name="T103" fmla="*/ 758 h 898"/>
              <a:gd name="T104" fmla="*/ 10 w 898"/>
              <a:gd name="T105" fmla="*/ 2 h 898"/>
              <a:gd name="T106" fmla="*/ 1 w 898"/>
              <a:gd name="T107" fmla="*/ 886 h 898"/>
              <a:gd name="T108" fmla="*/ 883 w 898"/>
              <a:gd name="T109" fmla="*/ 898 h 898"/>
              <a:gd name="T110" fmla="*/ 898 w 898"/>
              <a:gd name="T111" fmla="*/ 883 h 898"/>
              <a:gd name="T112" fmla="*/ 886 w 898"/>
              <a:gd name="T113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98" h="898">
                <a:moveTo>
                  <a:pt x="718" y="464"/>
                </a:moveTo>
                <a:lnTo>
                  <a:pt x="718" y="467"/>
                </a:lnTo>
                <a:lnTo>
                  <a:pt x="717" y="470"/>
                </a:lnTo>
                <a:lnTo>
                  <a:pt x="716" y="472"/>
                </a:lnTo>
                <a:lnTo>
                  <a:pt x="714" y="474"/>
                </a:lnTo>
                <a:lnTo>
                  <a:pt x="712" y="477"/>
                </a:lnTo>
                <a:lnTo>
                  <a:pt x="710" y="478"/>
                </a:lnTo>
                <a:lnTo>
                  <a:pt x="706" y="479"/>
                </a:lnTo>
                <a:lnTo>
                  <a:pt x="703" y="479"/>
                </a:lnTo>
                <a:lnTo>
                  <a:pt x="658" y="479"/>
                </a:lnTo>
                <a:lnTo>
                  <a:pt x="658" y="543"/>
                </a:lnTo>
                <a:lnTo>
                  <a:pt x="658" y="546"/>
                </a:lnTo>
                <a:lnTo>
                  <a:pt x="657" y="549"/>
                </a:lnTo>
                <a:lnTo>
                  <a:pt x="656" y="551"/>
                </a:lnTo>
                <a:lnTo>
                  <a:pt x="654" y="554"/>
                </a:lnTo>
                <a:lnTo>
                  <a:pt x="652" y="556"/>
                </a:lnTo>
                <a:lnTo>
                  <a:pt x="650" y="557"/>
                </a:lnTo>
                <a:lnTo>
                  <a:pt x="647" y="558"/>
                </a:lnTo>
                <a:lnTo>
                  <a:pt x="643" y="558"/>
                </a:lnTo>
                <a:lnTo>
                  <a:pt x="641" y="558"/>
                </a:lnTo>
                <a:lnTo>
                  <a:pt x="638" y="557"/>
                </a:lnTo>
                <a:lnTo>
                  <a:pt x="636" y="556"/>
                </a:lnTo>
                <a:lnTo>
                  <a:pt x="634" y="554"/>
                </a:lnTo>
                <a:lnTo>
                  <a:pt x="632" y="551"/>
                </a:lnTo>
                <a:lnTo>
                  <a:pt x="631" y="549"/>
                </a:lnTo>
                <a:lnTo>
                  <a:pt x="629" y="546"/>
                </a:lnTo>
                <a:lnTo>
                  <a:pt x="628" y="543"/>
                </a:lnTo>
                <a:lnTo>
                  <a:pt x="628" y="479"/>
                </a:lnTo>
                <a:lnTo>
                  <a:pt x="583" y="479"/>
                </a:lnTo>
                <a:lnTo>
                  <a:pt x="581" y="479"/>
                </a:lnTo>
                <a:lnTo>
                  <a:pt x="578" y="478"/>
                </a:lnTo>
                <a:lnTo>
                  <a:pt x="576" y="477"/>
                </a:lnTo>
                <a:lnTo>
                  <a:pt x="574" y="474"/>
                </a:lnTo>
                <a:lnTo>
                  <a:pt x="572" y="472"/>
                </a:lnTo>
                <a:lnTo>
                  <a:pt x="571" y="470"/>
                </a:lnTo>
                <a:lnTo>
                  <a:pt x="570" y="467"/>
                </a:lnTo>
                <a:lnTo>
                  <a:pt x="570" y="464"/>
                </a:lnTo>
                <a:lnTo>
                  <a:pt x="570" y="404"/>
                </a:lnTo>
                <a:lnTo>
                  <a:pt x="570" y="402"/>
                </a:lnTo>
                <a:lnTo>
                  <a:pt x="571" y="398"/>
                </a:lnTo>
                <a:lnTo>
                  <a:pt x="572" y="396"/>
                </a:lnTo>
                <a:lnTo>
                  <a:pt x="574" y="394"/>
                </a:lnTo>
                <a:lnTo>
                  <a:pt x="576" y="392"/>
                </a:lnTo>
                <a:lnTo>
                  <a:pt x="578" y="391"/>
                </a:lnTo>
                <a:lnTo>
                  <a:pt x="581" y="390"/>
                </a:lnTo>
                <a:lnTo>
                  <a:pt x="583" y="389"/>
                </a:lnTo>
                <a:lnTo>
                  <a:pt x="628" y="389"/>
                </a:lnTo>
                <a:lnTo>
                  <a:pt x="628" y="129"/>
                </a:lnTo>
                <a:lnTo>
                  <a:pt x="629" y="126"/>
                </a:lnTo>
                <a:lnTo>
                  <a:pt x="631" y="123"/>
                </a:lnTo>
                <a:lnTo>
                  <a:pt x="632" y="121"/>
                </a:lnTo>
                <a:lnTo>
                  <a:pt x="634" y="118"/>
                </a:lnTo>
                <a:lnTo>
                  <a:pt x="636" y="117"/>
                </a:lnTo>
                <a:lnTo>
                  <a:pt x="638" y="115"/>
                </a:lnTo>
                <a:lnTo>
                  <a:pt x="641" y="114"/>
                </a:lnTo>
                <a:lnTo>
                  <a:pt x="643" y="114"/>
                </a:lnTo>
                <a:lnTo>
                  <a:pt x="647" y="114"/>
                </a:lnTo>
                <a:lnTo>
                  <a:pt x="650" y="115"/>
                </a:lnTo>
                <a:lnTo>
                  <a:pt x="652" y="117"/>
                </a:lnTo>
                <a:lnTo>
                  <a:pt x="654" y="118"/>
                </a:lnTo>
                <a:lnTo>
                  <a:pt x="656" y="121"/>
                </a:lnTo>
                <a:lnTo>
                  <a:pt x="657" y="123"/>
                </a:lnTo>
                <a:lnTo>
                  <a:pt x="658" y="127"/>
                </a:lnTo>
                <a:lnTo>
                  <a:pt x="658" y="129"/>
                </a:lnTo>
                <a:lnTo>
                  <a:pt x="658" y="389"/>
                </a:lnTo>
                <a:lnTo>
                  <a:pt x="703" y="389"/>
                </a:lnTo>
                <a:lnTo>
                  <a:pt x="706" y="390"/>
                </a:lnTo>
                <a:lnTo>
                  <a:pt x="710" y="391"/>
                </a:lnTo>
                <a:lnTo>
                  <a:pt x="712" y="392"/>
                </a:lnTo>
                <a:lnTo>
                  <a:pt x="714" y="394"/>
                </a:lnTo>
                <a:lnTo>
                  <a:pt x="716" y="396"/>
                </a:lnTo>
                <a:lnTo>
                  <a:pt x="717" y="398"/>
                </a:lnTo>
                <a:lnTo>
                  <a:pt x="718" y="402"/>
                </a:lnTo>
                <a:lnTo>
                  <a:pt x="718" y="404"/>
                </a:lnTo>
                <a:lnTo>
                  <a:pt x="718" y="464"/>
                </a:lnTo>
                <a:close/>
                <a:moveTo>
                  <a:pt x="643" y="763"/>
                </a:moveTo>
                <a:lnTo>
                  <a:pt x="638" y="762"/>
                </a:lnTo>
                <a:lnTo>
                  <a:pt x="632" y="762"/>
                </a:lnTo>
                <a:lnTo>
                  <a:pt x="626" y="760"/>
                </a:lnTo>
                <a:lnTo>
                  <a:pt x="621" y="758"/>
                </a:lnTo>
                <a:lnTo>
                  <a:pt x="616" y="756"/>
                </a:lnTo>
                <a:lnTo>
                  <a:pt x="610" y="753"/>
                </a:lnTo>
                <a:lnTo>
                  <a:pt x="606" y="749"/>
                </a:lnTo>
                <a:lnTo>
                  <a:pt x="602" y="745"/>
                </a:lnTo>
                <a:lnTo>
                  <a:pt x="597" y="741"/>
                </a:lnTo>
                <a:lnTo>
                  <a:pt x="594" y="737"/>
                </a:lnTo>
                <a:lnTo>
                  <a:pt x="591" y="731"/>
                </a:lnTo>
                <a:lnTo>
                  <a:pt x="589" y="727"/>
                </a:lnTo>
                <a:lnTo>
                  <a:pt x="587" y="720"/>
                </a:lnTo>
                <a:lnTo>
                  <a:pt x="586" y="715"/>
                </a:lnTo>
                <a:lnTo>
                  <a:pt x="584" y="710"/>
                </a:lnTo>
                <a:lnTo>
                  <a:pt x="583" y="703"/>
                </a:lnTo>
                <a:lnTo>
                  <a:pt x="584" y="697"/>
                </a:lnTo>
                <a:lnTo>
                  <a:pt x="586" y="692"/>
                </a:lnTo>
                <a:lnTo>
                  <a:pt x="587" y="685"/>
                </a:lnTo>
                <a:lnTo>
                  <a:pt x="589" y="680"/>
                </a:lnTo>
                <a:lnTo>
                  <a:pt x="591" y="674"/>
                </a:lnTo>
                <a:lnTo>
                  <a:pt x="594" y="670"/>
                </a:lnTo>
                <a:lnTo>
                  <a:pt x="597" y="665"/>
                </a:lnTo>
                <a:lnTo>
                  <a:pt x="602" y="661"/>
                </a:lnTo>
                <a:lnTo>
                  <a:pt x="606" y="657"/>
                </a:lnTo>
                <a:lnTo>
                  <a:pt x="610" y="653"/>
                </a:lnTo>
                <a:lnTo>
                  <a:pt x="616" y="651"/>
                </a:lnTo>
                <a:lnTo>
                  <a:pt x="621" y="648"/>
                </a:lnTo>
                <a:lnTo>
                  <a:pt x="626" y="646"/>
                </a:lnTo>
                <a:lnTo>
                  <a:pt x="632" y="645"/>
                </a:lnTo>
                <a:lnTo>
                  <a:pt x="638" y="643"/>
                </a:lnTo>
                <a:lnTo>
                  <a:pt x="643" y="643"/>
                </a:lnTo>
                <a:lnTo>
                  <a:pt x="650" y="643"/>
                </a:lnTo>
                <a:lnTo>
                  <a:pt x="656" y="645"/>
                </a:lnTo>
                <a:lnTo>
                  <a:pt x="662" y="646"/>
                </a:lnTo>
                <a:lnTo>
                  <a:pt x="667" y="648"/>
                </a:lnTo>
                <a:lnTo>
                  <a:pt x="672" y="651"/>
                </a:lnTo>
                <a:lnTo>
                  <a:pt x="678" y="653"/>
                </a:lnTo>
                <a:lnTo>
                  <a:pt x="682" y="657"/>
                </a:lnTo>
                <a:lnTo>
                  <a:pt x="686" y="661"/>
                </a:lnTo>
                <a:lnTo>
                  <a:pt x="690" y="665"/>
                </a:lnTo>
                <a:lnTo>
                  <a:pt x="694" y="670"/>
                </a:lnTo>
                <a:lnTo>
                  <a:pt x="697" y="674"/>
                </a:lnTo>
                <a:lnTo>
                  <a:pt x="699" y="680"/>
                </a:lnTo>
                <a:lnTo>
                  <a:pt x="701" y="685"/>
                </a:lnTo>
                <a:lnTo>
                  <a:pt x="702" y="692"/>
                </a:lnTo>
                <a:lnTo>
                  <a:pt x="703" y="697"/>
                </a:lnTo>
                <a:lnTo>
                  <a:pt x="703" y="703"/>
                </a:lnTo>
                <a:lnTo>
                  <a:pt x="703" y="710"/>
                </a:lnTo>
                <a:lnTo>
                  <a:pt x="702" y="715"/>
                </a:lnTo>
                <a:lnTo>
                  <a:pt x="701" y="720"/>
                </a:lnTo>
                <a:lnTo>
                  <a:pt x="699" y="727"/>
                </a:lnTo>
                <a:lnTo>
                  <a:pt x="697" y="731"/>
                </a:lnTo>
                <a:lnTo>
                  <a:pt x="694" y="737"/>
                </a:lnTo>
                <a:lnTo>
                  <a:pt x="690" y="741"/>
                </a:lnTo>
                <a:lnTo>
                  <a:pt x="686" y="745"/>
                </a:lnTo>
                <a:lnTo>
                  <a:pt x="682" y="749"/>
                </a:lnTo>
                <a:lnTo>
                  <a:pt x="678" y="753"/>
                </a:lnTo>
                <a:lnTo>
                  <a:pt x="672" y="756"/>
                </a:lnTo>
                <a:lnTo>
                  <a:pt x="667" y="758"/>
                </a:lnTo>
                <a:lnTo>
                  <a:pt x="662" y="760"/>
                </a:lnTo>
                <a:lnTo>
                  <a:pt x="656" y="762"/>
                </a:lnTo>
                <a:lnTo>
                  <a:pt x="650" y="762"/>
                </a:lnTo>
                <a:lnTo>
                  <a:pt x="643" y="763"/>
                </a:lnTo>
                <a:close/>
                <a:moveTo>
                  <a:pt x="540" y="284"/>
                </a:moveTo>
                <a:lnTo>
                  <a:pt x="538" y="287"/>
                </a:lnTo>
                <a:lnTo>
                  <a:pt x="537" y="290"/>
                </a:lnTo>
                <a:lnTo>
                  <a:pt x="536" y="294"/>
                </a:lnTo>
                <a:lnTo>
                  <a:pt x="534" y="296"/>
                </a:lnTo>
                <a:lnTo>
                  <a:pt x="532" y="297"/>
                </a:lnTo>
                <a:lnTo>
                  <a:pt x="530" y="298"/>
                </a:lnTo>
                <a:lnTo>
                  <a:pt x="527" y="299"/>
                </a:lnTo>
                <a:lnTo>
                  <a:pt x="525" y="299"/>
                </a:lnTo>
                <a:lnTo>
                  <a:pt x="480" y="299"/>
                </a:lnTo>
                <a:lnTo>
                  <a:pt x="480" y="543"/>
                </a:lnTo>
                <a:lnTo>
                  <a:pt x="479" y="546"/>
                </a:lnTo>
                <a:lnTo>
                  <a:pt x="479" y="549"/>
                </a:lnTo>
                <a:lnTo>
                  <a:pt x="476" y="551"/>
                </a:lnTo>
                <a:lnTo>
                  <a:pt x="475" y="554"/>
                </a:lnTo>
                <a:lnTo>
                  <a:pt x="472" y="556"/>
                </a:lnTo>
                <a:lnTo>
                  <a:pt x="470" y="557"/>
                </a:lnTo>
                <a:lnTo>
                  <a:pt x="467" y="558"/>
                </a:lnTo>
                <a:lnTo>
                  <a:pt x="465" y="558"/>
                </a:lnTo>
                <a:lnTo>
                  <a:pt x="461" y="558"/>
                </a:lnTo>
                <a:lnTo>
                  <a:pt x="458" y="557"/>
                </a:lnTo>
                <a:lnTo>
                  <a:pt x="456" y="556"/>
                </a:lnTo>
                <a:lnTo>
                  <a:pt x="454" y="554"/>
                </a:lnTo>
                <a:lnTo>
                  <a:pt x="452" y="551"/>
                </a:lnTo>
                <a:lnTo>
                  <a:pt x="451" y="549"/>
                </a:lnTo>
                <a:lnTo>
                  <a:pt x="450" y="546"/>
                </a:lnTo>
                <a:lnTo>
                  <a:pt x="450" y="543"/>
                </a:lnTo>
                <a:lnTo>
                  <a:pt x="450" y="299"/>
                </a:lnTo>
                <a:lnTo>
                  <a:pt x="405" y="299"/>
                </a:lnTo>
                <a:lnTo>
                  <a:pt x="402" y="299"/>
                </a:lnTo>
                <a:lnTo>
                  <a:pt x="398" y="298"/>
                </a:lnTo>
                <a:lnTo>
                  <a:pt x="396" y="297"/>
                </a:lnTo>
                <a:lnTo>
                  <a:pt x="394" y="296"/>
                </a:lnTo>
                <a:lnTo>
                  <a:pt x="392" y="294"/>
                </a:lnTo>
                <a:lnTo>
                  <a:pt x="391" y="290"/>
                </a:lnTo>
                <a:lnTo>
                  <a:pt x="390" y="287"/>
                </a:lnTo>
                <a:lnTo>
                  <a:pt x="390" y="284"/>
                </a:lnTo>
                <a:lnTo>
                  <a:pt x="390" y="225"/>
                </a:lnTo>
                <a:lnTo>
                  <a:pt x="390" y="222"/>
                </a:lnTo>
                <a:lnTo>
                  <a:pt x="391" y="219"/>
                </a:lnTo>
                <a:lnTo>
                  <a:pt x="392" y="217"/>
                </a:lnTo>
                <a:lnTo>
                  <a:pt x="394" y="214"/>
                </a:lnTo>
                <a:lnTo>
                  <a:pt x="396" y="212"/>
                </a:lnTo>
                <a:lnTo>
                  <a:pt x="398" y="211"/>
                </a:lnTo>
                <a:lnTo>
                  <a:pt x="402" y="210"/>
                </a:lnTo>
                <a:lnTo>
                  <a:pt x="405" y="210"/>
                </a:lnTo>
                <a:lnTo>
                  <a:pt x="450" y="210"/>
                </a:lnTo>
                <a:lnTo>
                  <a:pt x="450" y="129"/>
                </a:lnTo>
                <a:lnTo>
                  <a:pt x="450" y="126"/>
                </a:lnTo>
                <a:lnTo>
                  <a:pt x="451" y="123"/>
                </a:lnTo>
                <a:lnTo>
                  <a:pt x="452" y="121"/>
                </a:lnTo>
                <a:lnTo>
                  <a:pt x="454" y="118"/>
                </a:lnTo>
                <a:lnTo>
                  <a:pt x="456" y="117"/>
                </a:lnTo>
                <a:lnTo>
                  <a:pt x="458" y="115"/>
                </a:lnTo>
                <a:lnTo>
                  <a:pt x="461" y="114"/>
                </a:lnTo>
                <a:lnTo>
                  <a:pt x="465" y="114"/>
                </a:lnTo>
                <a:lnTo>
                  <a:pt x="467" y="114"/>
                </a:lnTo>
                <a:lnTo>
                  <a:pt x="470" y="115"/>
                </a:lnTo>
                <a:lnTo>
                  <a:pt x="472" y="117"/>
                </a:lnTo>
                <a:lnTo>
                  <a:pt x="475" y="118"/>
                </a:lnTo>
                <a:lnTo>
                  <a:pt x="476" y="121"/>
                </a:lnTo>
                <a:lnTo>
                  <a:pt x="479" y="123"/>
                </a:lnTo>
                <a:lnTo>
                  <a:pt x="479" y="127"/>
                </a:lnTo>
                <a:lnTo>
                  <a:pt x="480" y="129"/>
                </a:lnTo>
                <a:lnTo>
                  <a:pt x="480" y="210"/>
                </a:lnTo>
                <a:lnTo>
                  <a:pt x="525" y="210"/>
                </a:lnTo>
                <a:lnTo>
                  <a:pt x="527" y="210"/>
                </a:lnTo>
                <a:lnTo>
                  <a:pt x="530" y="211"/>
                </a:lnTo>
                <a:lnTo>
                  <a:pt x="532" y="212"/>
                </a:lnTo>
                <a:lnTo>
                  <a:pt x="534" y="214"/>
                </a:lnTo>
                <a:lnTo>
                  <a:pt x="536" y="217"/>
                </a:lnTo>
                <a:lnTo>
                  <a:pt x="537" y="219"/>
                </a:lnTo>
                <a:lnTo>
                  <a:pt x="538" y="222"/>
                </a:lnTo>
                <a:lnTo>
                  <a:pt x="540" y="225"/>
                </a:lnTo>
                <a:lnTo>
                  <a:pt x="540" y="284"/>
                </a:lnTo>
                <a:close/>
                <a:moveTo>
                  <a:pt x="465" y="763"/>
                </a:moveTo>
                <a:lnTo>
                  <a:pt x="458" y="762"/>
                </a:lnTo>
                <a:lnTo>
                  <a:pt x="452" y="762"/>
                </a:lnTo>
                <a:lnTo>
                  <a:pt x="446" y="760"/>
                </a:lnTo>
                <a:lnTo>
                  <a:pt x="441" y="758"/>
                </a:lnTo>
                <a:lnTo>
                  <a:pt x="436" y="756"/>
                </a:lnTo>
                <a:lnTo>
                  <a:pt x="430" y="753"/>
                </a:lnTo>
                <a:lnTo>
                  <a:pt x="426" y="749"/>
                </a:lnTo>
                <a:lnTo>
                  <a:pt x="422" y="745"/>
                </a:lnTo>
                <a:lnTo>
                  <a:pt x="419" y="741"/>
                </a:lnTo>
                <a:lnTo>
                  <a:pt x="414" y="737"/>
                </a:lnTo>
                <a:lnTo>
                  <a:pt x="412" y="731"/>
                </a:lnTo>
                <a:lnTo>
                  <a:pt x="409" y="727"/>
                </a:lnTo>
                <a:lnTo>
                  <a:pt x="407" y="720"/>
                </a:lnTo>
                <a:lnTo>
                  <a:pt x="406" y="715"/>
                </a:lnTo>
                <a:lnTo>
                  <a:pt x="405" y="710"/>
                </a:lnTo>
                <a:lnTo>
                  <a:pt x="405" y="703"/>
                </a:lnTo>
                <a:lnTo>
                  <a:pt x="405" y="697"/>
                </a:lnTo>
                <a:lnTo>
                  <a:pt x="406" y="692"/>
                </a:lnTo>
                <a:lnTo>
                  <a:pt x="407" y="685"/>
                </a:lnTo>
                <a:lnTo>
                  <a:pt x="409" y="680"/>
                </a:lnTo>
                <a:lnTo>
                  <a:pt x="412" y="674"/>
                </a:lnTo>
                <a:lnTo>
                  <a:pt x="414" y="670"/>
                </a:lnTo>
                <a:lnTo>
                  <a:pt x="419" y="665"/>
                </a:lnTo>
                <a:lnTo>
                  <a:pt x="422" y="661"/>
                </a:lnTo>
                <a:lnTo>
                  <a:pt x="426" y="657"/>
                </a:lnTo>
                <a:lnTo>
                  <a:pt x="430" y="653"/>
                </a:lnTo>
                <a:lnTo>
                  <a:pt x="436" y="651"/>
                </a:lnTo>
                <a:lnTo>
                  <a:pt x="441" y="648"/>
                </a:lnTo>
                <a:lnTo>
                  <a:pt x="446" y="646"/>
                </a:lnTo>
                <a:lnTo>
                  <a:pt x="452" y="645"/>
                </a:lnTo>
                <a:lnTo>
                  <a:pt x="458" y="643"/>
                </a:lnTo>
                <a:lnTo>
                  <a:pt x="465" y="643"/>
                </a:lnTo>
                <a:lnTo>
                  <a:pt x="470" y="643"/>
                </a:lnTo>
                <a:lnTo>
                  <a:pt x="476" y="645"/>
                </a:lnTo>
                <a:lnTo>
                  <a:pt x="482" y="646"/>
                </a:lnTo>
                <a:lnTo>
                  <a:pt x="487" y="648"/>
                </a:lnTo>
                <a:lnTo>
                  <a:pt x="492" y="651"/>
                </a:lnTo>
                <a:lnTo>
                  <a:pt x="498" y="653"/>
                </a:lnTo>
                <a:lnTo>
                  <a:pt x="502" y="657"/>
                </a:lnTo>
                <a:lnTo>
                  <a:pt x="506" y="661"/>
                </a:lnTo>
                <a:lnTo>
                  <a:pt x="511" y="665"/>
                </a:lnTo>
                <a:lnTo>
                  <a:pt x="514" y="670"/>
                </a:lnTo>
                <a:lnTo>
                  <a:pt x="517" y="674"/>
                </a:lnTo>
                <a:lnTo>
                  <a:pt x="519" y="680"/>
                </a:lnTo>
                <a:lnTo>
                  <a:pt x="521" y="685"/>
                </a:lnTo>
                <a:lnTo>
                  <a:pt x="522" y="692"/>
                </a:lnTo>
                <a:lnTo>
                  <a:pt x="524" y="697"/>
                </a:lnTo>
                <a:lnTo>
                  <a:pt x="525" y="703"/>
                </a:lnTo>
                <a:lnTo>
                  <a:pt x="524" y="710"/>
                </a:lnTo>
                <a:lnTo>
                  <a:pt x="522" y="715"/>
                </a:lnTo>
                <a:lnTo>
                  <a:pt x="521" y="720"/>
                </a:lnTo>
                <a:lnTo>
                  <a:pt x="519" y="727"/>
                </a:lnTo>
                <a:lnTo>
                  <a:pt x="517" y="731"/>
                </a:lnTo>
                <a:lnTo>
                  <a:pt x="514" y="737"/>
                </a:lnTo>
                <a:lnTo>
                  <a:pt x="511" y="741"/>
                </a:lnTo>
                <a:lnTo>
                  <a:pt x="506" y="745"/>
                </a:lnTo>
                <a:lnTo>
                  <a:pt x="502" y="749"/>
                </a:lnTo>
                <a:lnTo>
                  <a:pt x="498" y="753"/>
                </a:lnTo>
                <a:lnTo>
                  <a:pt x="492" y="756"/>
                </a:lnTo>
                <a:lnTo>
                  <a:pt x="487" y="758"/>
                </a:lnTo>
                <a:lnTo>
                  <a:pt x="482" y="760"/>
                </a:lnTo>
                <a:lnTo>
                  <a:pt x="476" y="762"/>
                </a:lnTo>
                <a:lnTo>
                  <a:pt x="470" y="762"/>
                </a:lnTo>
                <a:lnTo>
                  <a:pt x="465" y="763"/>
                </a:lnTo>
                <a:close/>
                <a:moveTo>
                  <a:pt x="330" y="404"/>
                </a:moveTo>
                <a:lnTo>
                  <a:pt x="330" y="407"/>
                </a:lnTo>
                <a:lnTo>
                  <a:pt x="329" y="410"/>
                </a:lnTo>
                <a:lnTo>
                  <a:pt x="328" y="412"/>
                </a:lnTo>
                <a:lnTo>
                  <a:pt x="326" y="414"/>
                </a:lnTo>
                <a:lnTo>
                  <a:pt x="323" y="417"/>
                </a:lnTo>
                <a:lnTo>
                  <a:pt x="320" y="418"/>
                </a:lnTo>
                <a:lnTo>
                  <a:pt x="318" y="419"/>
                </a:lnTo>
                <a:lnTo>
                  <a:pt x="315" y="419"/>
                </a:lnTo>
                <a:lnTo>
                  <a:pt x="270" y="419"/>
                </a:lnTo>
                <a:lnTo>
                  <a:pt x="270" y="543"/>
                </a:lnTo>
                <a:lnTo>
                  <a:pt x="270" y="546"/>
                </a:lnTo>
                <a:lnTo>
                  <a:pt x="269" y="549"/>
                </a:lnTo>
                <a:lnTo>
                  <a:pt x="268" y="551"/>
                </a:lnTo>
                <a:lnTo>
                  <a:pt x="266" y="554"/>
                </a:lnTo>
                <a:lnTo>
                  <a:pt x="263" y="556"/>
                </a:lnTo>
                <a:lnTo>
                  <a:pt x="260" y="557"/>
                </a:lnTo>
                <a:lnTo>
                  <a:pt x="258" y="558"/>
                </a:lnTo>
                <a:lnTo>
                  <a:pt x="255" y="558"/>
                </a:lnTo>
                <a:lnTo>
                  <a:pt x="252" y="558"/>
                </a:lnTo>
                <a:lnTo>
                  <a:pt x="250" y="557"/>
                </a:lnTo>
                <a:lnTo>
                  <a:pt x="246" y="556"/>
                </a:lnTo>
                <a:lnTo>
                  <a:pt x="244" y="554"/>
                </a:lnTo>
                <a:lnTo>
                  <a:pt x="242" y="551"/>
                </a:lnTo>
                <a:lnTo>
                  <a:pt x="241" y="549"/>
                </a:lnTo>
                <a:lnTo>
                  <a:pt x="240" y="546"/>
                </a:lnTo>
                <a:lnTo>
                  <a:pt x="240" y="543"/>
                </a:lnTo>
                <a:lnTo>
                  <a:pt x="240" y="419"/>
                </a:lnTo>
                <a:lnTo>
                  <a:pt x="195" y="419"/>
                </a:lnTo>
                <a:lnTo>
                  <a:pt x="192" y="419"/>
                </a:lnTo>
                <a:lnTo>
                  <a:pt x="190" y="418"/>
                </a:lnTo>
                <a:lnTo>
                  <a:pt x="186" y="417"/>
                </a:lnTo>
                <a:lnTo>
                  <a:pt x="184" y="414"/>
                </a:lnTo>
                <a:lnTo>
                  <a:pt x="183" y="412"/>
                </a:lnTo>
                <a:lnTo>
                  <a:pt x="181" y="410"/>
                </a:lnTo>
                <a:lnTo>
                  <a:pt x="180" y="407"/>
                </a:lnTo>
                <a:lnTo>
                  <a:pt x="180" y="404"/>
                </a:lnTo>
                <a:lnTo>
                  <a:pt x="180" y="344"/>
                </a:lnTo>
                <a:lnTo>
                  <a:pt x="180" y="342"/>
                </a:lnTo>
                <a:lnTo>
                  <a:pt x="181" y="339"/>
                </a:lnTo>
                <a:lnTo>
                  <a:pt x="183" y="336"/>
                </a:lnTo>
                <a:lnTo>
                  <a:pt x="184" y="334"/>
                </a:lnTo>
                <a:lnTo>
                  <a:pt x="186" y="332"/>
                </a:lnTo>
                <a:lnTo>
                  <a:pt x="190" y="331"/>
                </a:lnTo>
                <a:lnTo>
                  <a:pt x="192" y="330"/>
                </a:lnTo>
                <a:lnTo>
                  <a:pt x="195" y="329"/>
                </a:lnTo>
                <a:lnTo>
                  <a:pt x="240" y="329"/>
                </a:lnTo>
                <a:lnTo>
                  <a:pt x="240" y="129"/>
                </a:lnTo>
                <a:lnTo>
                  <a:pt x="240" y="126"/>
                </a:lnTo>
                <a:lnTo>
                  <a:pt x="241" y="123"/>
                </a:lnTo>
                <a:lnTo>
                  <a:pt x="242" y="121"/>
                </a:lnTo>
                <a:lnTo>
                  <a:pt x="244" y="118"/>
                </a:lnTo>
                <a:lnTo>
                  <a:pt x="246" y="117"/>
                </a:lnTo>
                <a:lnTo>
                  <a:pt x="250" y="115"/>
                </a:lnTo>
                <a:lnTo>
                  <a:pt x="252" y="114"/>
                </a:lnTo>
                <a:lnTo>
                  <a:pt x="255" y="114"/>
                </a:lnTo>
                <a:lnTo>
                  <a:pt x="258" y="114"/>
                </a:lnTo>
                <a:lnTo>
                  <a:pt x="260" y="115"/>
                </a:lnTo>
                <a:lnTo>
                  <a:pt x="263" y="117"/>
                </a:lnTo>
                <a:lnTo>
                  <a:pt x="266" y="118"/>
                </a:lnTo>
                <a:lnTo>
                  <a:pt x="268" y="121"/>
                </a:lnTo>
                <a:lnTo>
                  <a:pt x="269" y="123"/>
                </a:lnTo>
                <a:lnTo>
                  <a:pt x="270" y="127"/>
                </a:lnTo>
                <a:lnTo>
                  <a:pt x="270" y="129"/>
                </a:lnTo>
                <a:lnTo>
                  <a:pt x="270" y="329"/>
                </a:lnTo>
                <a:lnTo>
                  <a:pt x="315" y="329"/>
                </a:lnTo>
                <a:lnTo>
                  <a:pt x="318" y="330"/>
                </a:lnTo>
                <a:lnTo>
                  <a:pt x="320" y="331"/>
                </a:lnTo>
                <a:lnTo>
                  <a:pt x="323" y="332"/>
                </a:lnTo>
                <a:lnTo>
                  <a:pt x="326" y="334"/>
                </a:lnTo>
                <a:lnTo>
                  <a:pt x="328" y="336"/>
                </a:lnTo>
                <a:lnTo>
                  <a:pt x="329" y="339"/>
                </a:lnTo>
                <a:lnTo>
                  <a:pt x="330" y="342"/>
                </a:lnTo>
                <a:lnTo>
                  <a:pt x="330" y="344"/>
                </a:lnTo>
                <a:lnTo>
                  <a:pt x="330" y="404"/>
                </a:lnTo>
                <a:close/>
                <a:moveTo>
                  <a:pt x="255" y="763"/>
                </a:moveTo>
                <a:lnTo>
                  <a:pt x="249" y="762"/>
                </a:lnTo>
                <a:lnTo>
                  <a:pt x="243" y="762"/>
                </a:lnTo>
                <a:lnTo>
                  <a:pt x="237" y="760"/>
                </a:lnTo>
                <a:lnTo>
                  <a:pt x="231" y="758"/>
                </a:lnTo>
                <a:lnTo>
                  <a:pt x="226" y="756"/>
                </a:lnTo>
                <a:lnTo>
                  <a:pt x="222" y="753"/>
                </a:lnTo>
                <a:lnTo>
                  <a:pt x="216" y="749"/>
                </a:lnTo>
                <a:lnTo>
                  <a:pt x="212" y="745"/>
                </a:lnTo>
                <a:lnTo>
                  <a:pt x="209" y="741"/>
                </a:lnTo>
                <a:lnTo>
                  <a:pt x="206" y="737"/>
                </a:lnTo>
                <a:lnTo>
                  <a:pt x="203" y="731"/>
                </a:lnTo>
                <a:lnTo>
                  <a:pt x="200" y="727"/>
                </a:lnTo>
                <a:lnTo>
                  <a:pt x="198" y="720"/>
                </a:lnTo>
                <a:lnTo>
                  <a:pt x="196" y="715"/>
                </a:lnTo>
                <a:lnTo>
                  <a:pt x="195" y="710"/>
                </a:lnTo>
                <a:lnTo>
                  <a:pt x="195" y="703"/>
                </a:lnTo>
                <a:lnTo>
                  <a:pt x="195" y="697"/>
                </a:lnTo>
                <a:lnTo>
                  <a:pt x="196" y="692"/>
                </a:lnTo>
                <a:lnTo>
                  <a:pt x="198" y="685"/>
                </a:lnTo>
                <a:lnTo>
                  <a:pt x="200" y="680"/>
                </a:lnTo>
                <a:lnTo>
                  <a:pt x="203" y="674"/>
                </a:lnTo>
                <a:lnTo>
                  <a:pt x="206" y="670"/>
                </a:lnTo>
                <a:lnTo>
                  <a:pt x="209" y="665"/>
                </a:lnTo>
                <a:lnTo>
                  <a:pt x="212" y="661"/>
                </a:lnTo>
                <a:lnTo>
                  <a:pt x="216" y="657"/>
                </a:lnTo>
                <a:lnTo>
                  <a:pt x="222" y="653"/>
                </a:lnTo>
                <a:lnTo>
                  <a:pt x="226" y="651"/>
                </a:lnTo>
                <a:lnTo>
                  <a:pt x="231" y="648"/>
                </a:lnTo>
                <a:lnTo>
                  <a:pt x="237" y="646"/>
                </a:lnTo>
                <a:lnTo>
                  <a:pt x="243" y="645"/>
                </a:lnTo>
                <a:lnTo>
                  <a:pt x="249" y="643"/>
                </a:lnTo>
                <a:lnTo>
                  <a:pt x="255" y="643"/>
                </a:lnTo>
                <a:lnTo>
                  <a:pt x="261" y="643"/>
                </a:lnTo>
                <a:lnTo>
                  <a:pt x="267" y="645"/>
                </a:lnTo>
                <a:lnTo>
                  <a:pt x="273" y="646"/>
                </a:lnTo>
                <a:lnTo>
                  <a:pt x="278" y="648"/>
                </a:lnTo>
                <a:lnTo>
                  <a:pt x="284" y="651"/>
                </a:lnTo>
                <a:lnTo>
                  <a:pt x="288" y="653"/>
                </a:lnTo>
                <a:lnTo>
                  <a:pt x="293" y="657"/>
                </a:lnTo>
                <a:lnTo>
                  <a:pt x="298" y="661"/>
                </a:lnTo>
                <a:lnTo>
                  <a:pt x="301" y="665"/>
                </a:lnTo>
                <a:lnTo>
                  <a:pt x="304" y="670"/>
                </a:lnTo>
                <a:lnTo>
                  <a:pt x="307" y="674"/>
                </a:lnTo>
                <a:lnTo>
                  <a:pt x="311" y="680"/>
                </a:lnTo>
                <a:lnTo>
                  <a:pt x="312" y="685"/>
                </a:lnTo>
                <a:lnTo>
                  <a:pt x="314" y="692"/>
                </a:lnTo>
                <a:lnTo>
                  <a:pt x="315" y="697"/>
                </a:lnTo>
                <a:lnTo>
                  <a:pt x="315" y="703"/>
                </a:lnTo>
                <a:lnTo>
                  <a:pt x="315" y="710"/>
                </a:lnTo>
                <a:lnTo>
                  <a:pt x="314" y="715"/>
                </a:lnTo>
                <a:lnTo>
                  <a:pt x="312" y="720"/>
                </a:lnTo>
                <a:lnTo>
                  <a:pt x="311" y="727"/>
                </a:lnTo>
                <a:lnTo>
                  <a:pt x="307" y="731"/>
                </a:lnTo>
                <a:lnTo>
                  <a:pt x="304" y="737"/>
                </a:lnTo>
                <a:lnTo>
                  <a:pt x="301" y="741"/>
                </a:lnTo>
                <a:lnTo>
                  <a:pt x="298" y="745"/>
                </a:lnTo>
                <a:lnTo>
                  <a:pt x="293" y="749"/>
                </a:lnTo>
                <a:lnTo>
                  <a:pt x="288" y="753"/>
                </a:lnTo>
                <a:lnTo>
                  <a:pt x="284" y="756"/>
                </a:lnTo>
                <a:lnTo>
                  <a:pt x="278" y="758"/>
                </a:lnTo>
                <a:lnTo>
                  <a:pt x="273" y="760"/>
                </a:lnTo>
                <a:lnTo>
                  <a:pt x="267" y="762"/>
                </a:lnTo>
                <a:lnTo>
                  <a:pt x="261" y="762"/>
                </a:lnTo>
                <a:lnTo>
                  <a:pt x="255" y="763"/>
                </a:lnTo>
                <a:close/>
                <a:moveTo>
                  <a:pt x="883" y="0"/>
                </a:moveTo>
                <a:lnTo>
                  <a:pt x="15" y="0"/>
                </a:lnTo>
                <a:lnTo>
                  <a:pt x="13" y="0"/>
                </a:lnTo>
                <a:lnTo>
                  <a:pt x="10" y="2"/>
                </a:lnTo>
                <a:lnTo>
                  <a:pt x="8" y="3"/>
                </a:lnTo>
                <a:lnTo>
                  <a:pt x="6" y="5"/>
                </a:lnTo>
                <a:lnTo>
                  <a:pt x="3" y="7"/>
                </a:lnTo>
                <a:lnTo>
                  <a:pt x="2" y="10"/>
                </a:lnTo>
                <a:lnTo>
                  <a:pt x="1" y="12"/>
                </a:lnTo>
                <a:lnTo>
                  <a:pt x="0" y="15"/>
                </a:lnTo>
                <a:lnTo>
                  <a:pt x="0" y="883"/>
                </a:lnTo>
                <a:lnTo>
                  <a:pt x="1" y="886"/>
                </a:lnTo>
                <a:lnTo>
                  <a:pt x="2" y="888"/>
                </a:lnTo>
                <a:lnTo>
                  <a:pt x="3" y="892"/>
                </a:lnTo>
                <a:lnTo>
                  <a:pt x="6" y="894"/>
                </a:lnTo>
                <a:lnTo>
                  <a:pt x="8" y="895"/>
                </a:lnTo>
                <a:lnTo>
                  <a:pt x="10" y="897"/>
                </a:lnTo>
                <a:lnTo>
                  <a:pt x="13" y="897"/>
                </a:lnTo>
                <a:lnTo>
                  <a:pt x="15" y="898"/>
                </a:lnTo>
                <a:lnTo>
                  <a:pt x="883" y="898"/>
                </a:lnTo>
                <a:lnTo>
                  <a:pt x="886" y="897"/>
                </a:lnTo>
                <a:lnTo>
                  <a:pt x="888" y="897"/>
                </a:lnTo>
                <a:lnTo>
                  <a:pt x="892" y="895"/>
                </a:lnTo>
                <a:lnTo>
                  <a:pt x="894" y="894"/>
                </a:lnTo>
                <a:lnTo>
                  <a:pt x="896" y="892"/>
                </a:lnTo>
                <a:lnTo>
                  <a:pt x="897" y="888"/>
                </a:lnTo>
                <a:lnTo>
                  <a:pt x="898" y="886"/>
                </a:lnTo>
                <a:lnTo>
                  <a:pt x="898" y="883"/>
                </a:lnTo>
                <a:lnTo>
                  <a:pt x="898" y="15"/>
                </a:lnTo>
                <a:lnTo>
                  <a:pt x="898" y="12"/>
                </a:lnTo>
                <a:lnTo>
                  <a:pt x="897" y="10"/>
                </a:lnTo>
                <a:lnTo>
                  <a:pt x="896" y="7"/>
                </a:lnTo>
                <a:lnTo>
                  <a:pt x="894" y="5"/>
                </a:lnTo>
                <a:lnTo>
                  <a:pt x="892" y="3"/>
                </a:lnTo>
                <a:lnTo>
                  <a:pt x="888" y="2"/>
                </a:lnTo>
                <a:lnTo>
                  <a:pt x="886" y="0"/>
                </a:lnTo>
                <a:lnTo>
                  <a:pt x="88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3" name="Graphic 42" descr="Dollar outline">
            <a:extLst>
              <a:ext uri="{FF2B5EF4-FFF2-40B4-BE49-F238E27FC236}">
                <a16:creationId xmlns:a16="http://schemas.microsoft.com/office/drawing/2014/main" id="{379DFEAE-CE81-4AB2-9B34-88DB338BE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44757" y="3235325"/>
            <a:ext cx="914400" cy="914400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81DE9936-288F-4A40-BE45-7362FB829C3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18861" y="6936508"/>
            <a:ext cx="1373139" cy="10298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4"/>
    </mc:Choice>
    <mc:Fallback xmlns="">
      <p:transition spd="slow" advTm="8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74F5-66AF-4CA1-9C54-3CA0E039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Neural Network – 3TanH1 3TanH2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6C4C5D2-10E2-48D1-8D26-32BA3372C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787" y="1445571"/>
            <a:ext cx="7819417" cy="49474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7424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187FF-87AD-4F10-99B9-2A461E01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K-nearest neighbors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808A0-8933-4471-B305-1973E1435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90" y="2030581"/>
            <a:ext cx="5296359" cy="3436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1ECB2-7A6B-446F-93A9-A7D29F2E6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213" y="4031420"/>
            <a:ext cx="6507792" cy="23693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884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8B4F-9568-462C-9F04-AFC3C1F3D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Naïve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04011-13E8-4DB2-9B3C-1FFA3AD10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481" y="1463239"/>
            <a:ext cx="8055038" cy="5029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7071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1C796-D393-410A-92B6-8D2ECE99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Ensemble - Screenshots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4B9640C-2699-42EF-9B5A-AA5D4DAC3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54" y="1461851"/>
            <a:ext cx="7040932" cy="51043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1942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38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959EF-8150-4B07-96FC-AC3C78AF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CC8E2-0C0F-4310-89B7-1F30FD61F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4136" y="1750469"/>
            <a:ext cx="8159663" cy="4249498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This research is aimed at the case of </a:t>
            </a: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customers default payments in Taiwan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. Given the last six months of payment history, the goal of the project is to </a:t>
            </a: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forecast the probability of default credit card payment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for the following month. </a:t>
            </a:r>
          </a:p>
          <a:p>
            <a:pPr marL="0" indent="0">
              <a:lnSpc>
                <a:spcPct val="200000"/>
              </a:lnSpc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From the perspective of risk management, </a:t>
            </a:r>
            <a:r>
              <a:rPr lang="en-US" sz="1800" b="1" dirty="0">
                <a:solidFill>
                  <a:schemeClr val="accent3">
                    <a:lumMod val="50000"/>
                  </a:schemeClr>
                </a:solidFill>
              </a:rPr>
              <a:t>the result of predictive accuracy of “defaults” will be more valuable than the total accuracy of the model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BE550EC-D120-4786-A52A-903899BC5102}"/>
              </a:ext>
            </a:extLst>
          </p:cNvPr>
          <p:cNvGrpSpPr/>
          <p:nvPr/>
        </p:nvGrpSpPr>
        <p:grpSpPr>
          <a:xfrm>
            <a:off x="800622" y="2693092"/>
            <a:ext cx="1960098" cy="1960098"/>
            <a:chOff x="838200" y="2267208"/>
            <a:chExt cx="1960098" cy="1960098"/>
          </a:xfrm>
        </p:grpSpPr>
        <p:pic>
          <p:nvPicPr>
            <p:cNvPr id="7" name="Graphic 6" descr="Puzzle with solid fill">
              <a:extLst>
                <a:ext uri="{FF2B5EF4-FFF2-40B4-BE49-F238E27FC236}">
                  <a16:creationId xmlns:a16="http://schemas.microsoft.com/office/drawing/2014/main" id="{7E75CCC5-04B5-4145-A280-DB181EF87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8200" y="2267208"/>
              <a:ext cx="1960098" cy="1960098"/>
            </a:xfrm>
            <a:prstGeom prst="rect">
              <a:avLst/>
            </a:prstGeom>
          </p:spPr>
        </p:pic>
        <p:pic>
          <p:nvPicPr>
            <p:cNvPr id="5" name="Graphic 4" descr="Question mark with solid fill">
              <a:extLst>
                <a:ext uri="{FF2B5EF4-FFF2-40B4-BE49-F238E27FC236}">
                  <a16:creationId xmlns:a16="http://schemas.microsoft.com/office/drawing/2014/main" id="{49795B40-A87F-498A-93B6-8A4854025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46890" y="2907120"/>
              <a:ext cx="567771" cy="567771"/>
            </a:xfrm>
            <a:prstGeom prst="rect">
              <a:avLst/>
            </a:prstGeom>
          </p:spPr>
        </p:pic>
      </p:grpSp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CFFB1400-3D7D-42B8-8A10-38CF92D8788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tretch>
            <a:fillRect/>
          </a:stretch>
        </p:blipFill>
        <p:spPr>
          <a:xfrm flipV="1">
            <a:off x="10908145" y="6858000"/>
            <a:ext cx="1283855" cy="9628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366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82"/>
    </mc:Choice>
    <mc:Fallback xmlns="">
      <p:transition spd="slow" advTm="42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A49D4-941A-4C46-BA42-D220EB6A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493A4-D760-4F14-81CB-4282D8C6A654}"/>
              </a:ext>
            </a:extLst>
          </p:cNvPr>
          <p:cNvSpPr txBox="1"/>
          <p:nvPr/>
        </p:nvSpPr>
        <p:spPr>
          <a:xfrm>
            <a:off x="231444" y="1825524"/>
            <a:ext cx="492443" cy="73834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D835FE-1D10-4779-85E9-AC4BE4226CA0}"/>
              </a:ext>
            </a:extLst>
          </p:cNvPr>
          <p:cNvSpPr txBox="1"/>
          <p:nvPr/>
        </p:nvSpPr>
        <p:spPr>
          <a:xfrm>
            <a:off x="231441" y="4267830"/>
            <a:ext cx="492443" cy="775277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42CC3C-377A-4F59-9A75-71A80089A64B}"/>
              </a:ext>
            </a:extLst>
          </p:cNvPr>
          <p:cNvCxnSpPr>
            <a:cxnSpLocks/>
          </p:cNvCxnSpPr>
          <p:nvPr/>
        </p:nvCxnSpPr>
        <p:spPr>
          <a:xfrm>
            <a:off x="1094256" y="2818357"/>
            <a:ext cx="1007603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4C1699-CC18-445A-9B4F-08DF6CD79118}"/>
              </a:ext>
            </a:extLst>
          </p:cNvPr>
          <p:cNvSpPr txBox="1"/>
          <p:nvPr/>
        </p:nvSpPr>
        <p:spPr>
          <a:xfrm>
            <a:off x="838199" y="1708429"/>
            <a:ext cx="10515602" cy="871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Banks and financial institutions can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use this model to target their ideal credit card customer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by analyzing the potential customer profiles.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4461B8-26BF-437C-80B1-78BE710340C2}"/>
              </a:ext>
            </a:extLst>
          </p:cNvPr>
          <p:cNvSpPr txBox="1"/>
          <p:nvPr/>
        </p:nvSpPr>
        <p:spPr>
          <a:xfrm>
            <a:off x="838199" y="2936939"/>
            <a:ext cx="10515599" cy="3364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We start by cleaning the data by performing basic data treatment procedures like checks for outliers and missing values.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New variables were created by feature engineering method which reduces the complexity from 13 variables (related to payment history and credit limit) down to 2.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 bivariate analysis between independent variables and target variable also helped in identifying some interesting relations.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Different modeling techniques like 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Logistic regression, Decision tree, Neural networks, and KNN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are performed on the cleaned dataset</a:t>
            </a:r>
            <a:endParaRPr lang="en-US" dirty="0"/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CC6DC2F6-B8A6-4AF6-8FFB-BC6CCBEF20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52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49"/>
    </mc:Choice>
    <mc:Fallback xmlns="">
      <p:transition spd="slow" advTm="61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7" grpId="0"/>
      <p:bldP spid="8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Methodology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61521-F84C-48C8-B9A3-EFFC8429407B}"/>
              </a:ext>
            </a:extLst>
          </p:cNvPr>
          <p:cNvGrpSpPr/>
          <p:nvPr/>
        </p:nvGrpSpPr>
        <p:grpSpPr>
          <a:xfrm>
            <a:off x="740061" y="1527629"/>
            <a:ext cx="2044685" cy="4336142"/>
            <a:chOff x="740061" y="1527629"/>
            <a:chExt cx="2044685" cy="4336142"/>
          </a:xfrm>
        </p:grpSpPr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5B804E9F-B6B5-41F9-9B63-9AF435FDC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-405667" y="2673357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19BFA5-D0CA-4CF0-8499-504D956B6563}"/>
                </a:ext>
              </a:extLst>
            </p:cNvPr>
            <p:cNvSpPr/>
            <p:nvPr/>
          </p:nvSpPr>
          <p:spPr>
            <a:xfrm>
              <a:off x="1076604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18108-5B8B-4147-84A7-D30A16BEC4EA}"/>
                </a:ext>
              </a:extLst>
            </p:cNvPr>
            <p:cNvSpPr/>
            <p:nvPr/>
          </p:nvSpPr>
          <p:spPr>
            <a:xfrm>
              <a:off x="886383" y="3378031"/>
              <a:ext cx="1752042" cy="192899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This stage consists of sampling the data by extracting a portion of a large data set big enough to contain the significant information</a:t>
              </a:r>
            </a:p>
          </p:txBody>
        </p:sp>
        <p:sp>
          <p:nvSpPr>
            <p:cNvPr id="56" name="Freeform 4197" descr="Icon of shopping cart.">
              <a:extLst>
                <a:ext uri="{FF2B5EF4-FFF2-40B4-BE49-F238E27FC236}">
                  <a16:creationId xmlns:a16="http://schemas.microsoft.com/office/drawing/2014/main" id="{DEC447B3-FDD1-438D-A671-84CC56DF3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2237" y="2313021"/>
              <a:ext cx="380334" cy="348640"/>
            </a:xfrm>
            <a:custGeom>
              <a:avLst/>
              <a:gdLst>
                <a:gd name="T0" fmla="*/ 540 w 901"/>
                <a:gd name="T1" fmla="*/ 161 h 826"/>
                <a:gd name="T2" fmla="*/ 360 w 901"/>
                <a:gd name="T3" fmla="*/ 255 h 826"/>
                <a:gd name="T4" fmla="*/ 360 w 901"/>
                <a:gd name="T5" fmla="*/ 255 h 826"/>
                <a:gd name="T6" fmla="*/ 201 w 901"/>
                <a:gd name="T7" fmla="*/ 255 h 826"/>
                <a:gd name="T8" fmla="*/ 749 w 901"/>
                <a:gd name="T9" fmla="*/ 46 h 826"/>
                <a:gd name="T10" fmla="*/ 692 w 901"/>
                <a:gd name="T11" fmla="*/ 248 h 826"/>
                <a:gd name="T12" fmla="*/ 568 w 901"/>
                <a:gd name="T13" fmla="*/ 103 h 826"/>
                <a:gd name="T14" fmla="*/ 556 w 901"/>
                <a:gd name="T15" fmla="*/ 104 h 826"/>
                <a:gd name="T16" fmla="*/ 341 w 901"/>
                <a:gd name="T17" fmla="*/ 135 h 826"/>
                <a:gd name="T18" fmla="*/ 333 w 901"/>
                <a:gd name="T19" fmla="*/ 141 h 826"/>
                <a:gd name="T20" fmla="*/ 330 w 901"/>
                <a:gd name="T21" fmla="*/ 255 h 826"/>
                <a:gd name="T22" fmla="*/ 120 w 901"/>
                <a:gd name="T23" fmla="*/ 4 h 826"/>
                <a:gd name="T24" fmla="*/ 109 w 901"/>
                <a:gd name="T25" fmla="*/ 0 h 826"/>
                <a:gd name="T26" fmla="*/ 5 w 901"/>
                <a:gd name="T27" fmla="*/ 48 h 826"/>
                <a:gd name="T28" fmla="*/ 0 w 901"/>
                <a:gd name="T29" fmla="*/ 58 h 826"/>
                <a:gd name="T30" fmla="*/ 82 w 901"/>
                <a:gd name="T31" fmla="*/ 255 h 826"/>
                <a:gd name="T32" fmla="*/ 5 w 901"/>
                <a:gd name="T33" fmla="*/ 259 h 826"/>
                <a:gd name="T34" fmla="*/ 0 w 901"/>
                <a:gd name="T35" fmla="*/ 271 h 826"/>
                <a:gd name="T36" fmla="*/ 120 w 901"/>
                <a:gd name="T37" fmla="*/ 643 h 826"/>
                <a:gd name="T38" fmla="*/ 589 w 901"/>
                <a:gd name="T39" fmla="*/ 676 h 826"/>
                <a:gd name="T40" fmla="*/ 157 w 901"/>
                <a:gd name="T41" fmla="*/ 679 h 826"/>
                <a:gd name="T42" fmla="*/ 131 w 901"/>
                <a:gd name="T43" fmla="*/ 693 h 826"/>
                <a:gd name="T44" fmla="*/ 113 w 901"/>
                <a:gd name="T45" fmla="*/ 716 h 826"/>
                <a:gd name="T46" fmla="*/ 105 w 901"/>
                <a:gd name="T47" fmla="*/ 744 h 826"/>
                <a:gd name="T48" fmla="*/ 108 w 901"/>
                <a:gd name="T49" fmla="*/ 774 h 826"/>
                <a:gd name="T50" fmla="*/ 122 w 901"/>
                <a:gd name="T51" fmla="*/ 798 h 826"/>
                <a:gd name="T52" fmla="*/ 144 w 901"/>
                <a:gd name="T53" fmla="*/ 818 h 826"/>
                <a:gd name="T54" fmla="*/ 172 w 901"/>
                <a:gd name="T55" fmla="*/ 826 h 826"/>
                <a:gd name="T56" fmla="*/ 202 w 901"/>
                <a:gd name="T57" fmla="*/ 823 h 826"/>
                <a:gd name="T58" fmla="*/ 228 w 901"/>
                <a:gd name="T59" fmla="*/ 809 h 826"/>
                <a:gd name="T60" fmla="*/ 246 w 901"/>
                <a:gd name="T61" fmla="*/ 787 h 826"/>
                <a:gd name="T62" fmla="*/ 255 w 901"/>
                <a:gd name="T63" fmla="*/ 759 h 826"/>
                <a:gd name="T64" fmla="*/ 246 w 901"/>
                <a:gd name="T65" fmla="*/ 716 h 826"/>
                <a:gd name="T66" fmla="*/ 514 w 901"/>
                <a:gd name="T67" fmla="*/ 727 h 826"/>
                <a:gd name="T68" fmla="*/ 512 w 901"/>
                <a:gd name="T69" fmla="*/ 766 h 826"/>
                <a:gd name="T70" fmla="*/ 523 w 901"/>
                <a:gd name="T71" fmla="*/ 793 h 826"/>
                <a:gd name="T72" fmla="*/ 543 w 901"/>
                <a:gd name="T73" fmla="*/ 813 h 826"/>
                <a:gd name="T74" fmla="*/ 570 w 901"/>
                <a:gd name="T75" fmla="*/ 825 h 826"/>
                <a:gd name="T76" fmla="*/ 601 w 901"/>
                <a:gd name="T77" fmla="*/ 825 h 826"/>
                <a:gd name="T78" fmla="*/ 628 w 901"/>
                <a:gd name="T79" fmla="*/ 813 h 826"/>
                <a:gd name="T80" fmla="*/ 648 w 901"/>
                <a:gd name="T81" fmla="*/ 793 h 826"/>
                <a:gd name="T82" fmla="*/ 659 w 901"/>
                <a:gd name="T83" fmla="*/ 766 h 826"/>
                <a:gd name="T84" fmla="*/ 658 w 901"/>
                <a:gd name="T85" fmla="*/ 730 h 826"/>
                <a:gd name="T86" fmla="*/ 635 w 901"/>
                <a:gd name="T87" fmla="*/ 695 h 826"/>
                <a:gd name="T88" fmla="*/ 630 w 901"/>
                <a:gd name="T89" fmla="*/ 635 h 826"/>
                <a:gd name="T90" fmla="*/ 886 w 901"/>
                <a:gd name="T91" fmla="*/ 75 h 826"/>
                <a:gd name="T92" fmla="*/ 897 w 901"/>
                <a:gd name="T93" fmla="*/ 70 h 826"/>
                <a:gd name="T94" fmla="*/ 901 w 901"/>
                <a:gd name="T95" fmla="*/ 60 h 826"/>
                <a:gd name="T96" fmla="*/ 897 w 901"/>
                <a:gd name="T97" fmla="*/ 49 h 826"/>
                <a:gd name="T98" fmla="*/ 886 w 901"/>
                <a:gd name="T99" fmla="*/ 45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1" h="826">
                  <a:moveTo>
                    <a:pt x="442" y="255"/>
                  </a:moveTo>
                  <a:lnTo>
                    <a:pt x="540" y="161"/>
                  </a:lnTo>
                  <a:lnTo>
                    <a:pt x="540" y="161"/>
                  </a:lnTo>
                  <a:lnTo>
                    <a:pt x="540" y="161"/>
                  </a:lnTo>
                  <a:lnTo>
                    <a:pt x="562" y="139"/>
                  </a:lnTo>
                  <a:lnTo>
                    <a:pt x="659" y="255"/>
                  </a:lnTo>
                  <a:lnTo>
                    <a:pt x="442" y="255"/>
                  </a:lnTo>
                  <a:close/>
                  <a:moveTo>
                    <a:pt x="360" y="255"/>
                  </a:moveTo>
                  <a:lnTo>
                    <a:pt x="360" y="165"/>
                  </a:lnTo>
                  <a:lnTo>
                    <a:pt x="493" y="165"/>
                  </a:lnTo>
                  <a:lnTo>
                    <a:pt x="399" y="255"/>
                  </a:lnTo>
                  <a:lnTo>
                    <a:pt x="360" y="255"/>
                  </a:lnTo>
                  <a:close/>
                  <a:moveTo>
                    <a:pt x="114" y="255"/>
                  </a:moveTo>
                  <a:lnTo>
                    <a:pt x="34" y="67"/>
                  </a:lnTo>
                  <a:lnTo>
                    <a:pt x="101" y="35"/>
                  </a:lnTo>
                  <a:lnTo>
                    <a:pt x="201" y="255"/>
                  </a:lnTo>
                  <a:lnTo>
                    <a:pt x="114" y="255"/>
                  </a:lnTo>
                  <a:close/>
                  <a:moveTo>
                    <a:pt x="886" y="45"/>
                  </a:moveTo>
                  <a:lnTo>
                    <a:pt x="753" y="45"/>
                  </a:lnTo>
                  <a:lnTo>
                    <a:pt x="749" y="46"/>
                  </a:lnTo>
                  <a:lnTo>
                    <a:pt x="745" y="48"/>
                  </a:lnTo>
                  <a:lnTo>
                    <a:pt x="740" y="51"/>
                  </a:lnTo>
                  <a:lnTo>
                    <a:pt x="739" y="57"/>
                  </a:lnTo>
                  <a:lnTo>
                    <a:pt x="692" y="248"/>
                  </a:lnTo>
                  <a:lnTo>
                    <a:pt x="575" y="107"/>
                  </a:lnTo>
                  <a:lnTo>
                    <a:pt x="573" y="105"/>
                  </a:lnTo>
                  <a:lnTo>
                    <a:pt x="571" y="104"/>
                  </a:lnTo>
                  <a:lnTo>
                    <a:pt x="568" y="103"/>
                  </a:lnTo>
                  <a:lnTo>
                    <a:pt x="564" y="102"/>
                  </a:lnTo>
                  <a:lnTo>
                    <a:pt x="561" y="102"/>
                  </a:lnTo>
                  <a:lnTo>
                    <a:pt x="559" y="103"/>
                  </a:lnTo>
                  <a:lnTo>
                    <a:pt x="556" y="104"/>
                  </a:lnTo>
                  <a:lnTo>
                    <a:pt x="554" y="106"/>
                  </a:lnTo>
                  <a:lnTo>
                    <a:pt x="524" y="135"/>
                  </a:lnTo>
                  <a:lnTo>
                    <a:pt x="345" y="135"/>
                  </a:lnTo>
                  <a:lnTo>
                    <a:pt x="341" y="135"/>
                  </a:lnTo>
                  <a:lnTo>
                    <a:pt x="339" y="136"/>
                  </a:lnTo>
                  <a:lnTo>
                    <a:pt x="336" y="138"/>
                  </a:lnTo>
                  <a:lnTo>
                    <a:pt x="334" y="139"/>
                  </a:lnTo>
                  <a:lnTo>
                    <a:pt x="333" y="141"/>
                  </a:lnTo>
                  <a:lnTo>
                    <a:pt x="331" y="144"/>
                  </a:lnTo>
                  <a:lnTo>
                    <a:pt x="331" y="147"/>
                  </a:lnTo>
                  <a:lnTo>
                    <a:pt x="330" y="150"/>
                  </a:lnTo>
                  <a:lnTo>
                    <a:pt x="330" y="255"/>
                  </a:lnTo>
                  <a:lnTo>
                    <a:pt x="234" y="255"/>
                  </a:lnTo>
                  <a:lnTo>
                    <a:pt x="123" y="8"/>
                  </a:lnTo>
                  <a:lnTo>
                    <a:pt x="122" y="6"/>
                  </a:lnTo>
                  <a:lnTo>
                    <a:pt x="120" y="4"/>
                  </a:lnTo>
                  <a:lnTo>
                    <a:pt x="117" y="2"/>
                  </a:lnTo>
                  <a:lnTo>
                    <a:pt x="114" y="1"/>
                  </a:lnTo>
                  <a:lnTo>
                    <a:pt x="111" y="0"/>
                  </a:lnTo>
                  <a:lnTo>
                    <a:pt x="109" y="0"/>
                  </a:lnTo>
                  <a:lnTo>
                    <a:pt x="106" y="0"/>
                  </a:lnTo>
                  <a:lnTo>
                    <a:pt x="102" y="1"/>
                  </a:lnTo>
                  <a:lnTo>
                    <a:pt x="8" y="46"/>
                  </a:lnTo>
                  <a:lnTo>
                    <a:pt x="5" y="48"/>
                  </a:lnTo>
                  <a:lnTo>
                    <a:pt x="3" y="50"/>
                  </a:lnTo>
                  <a:lnTo>
                    <a:pt x="2" y="52"/>
                  </a:lnTo>
                  <a:lnTo>
                    <a:pt x="1" y="54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1" y="66"/>
                  </a:lnTo>
                  <a:lnTo>
                    <a:pt x="82" y="255"/>
                  </a:lnTo>
                  <a:lnTo>
                    <a:pt x="15" y="255"/>
                  </a:lnTo>
                  <a:lnTo>
                    <a:pt x="11" y="256"/>
                  </a:lnTo>
                  <a:lnTo>
                    <a:pt x="7" y="257"/>
                  </a:lnTo>
                  <a:lnTo>
                    <a:pt x="5" y="259"/>
                  </a:lnTo>
                  <a:lnTo>
                    <a:pt x="2" y="261"/>
                  </a:lnTo>
                  <a:lnTo>
                    <a:pt x="1" y="265"/>
                  </a:lnTo>
                  <a:lnTo>
                    <a:pt x="0" y="268"/>
                  </a:lnTo>
                  <a:lnTo>
                    <a:pt x="0" y="271"/>
                  </a:lnTo>
                  <a:lnTo>
                    <a:pt x="1" y="275"/>
                  </a:lnTo>
                  <a:lnTo>
                    <a:pt x="114" y="635"/>
                  </a:lnTo>
                  <a:lnTo>
                    <a:pt x="116" y="640"/>
                  </a:lnTo>
                  <a:lnTo>
                    <a:pt x="120" y="643"/>
                  </a:lnTo>
                  <a:lnTo>
                    <a:pt x="123" y="645"/>
                  </a:lnTo>
                  <a:lnTo>
                    <a:pt x="128" y="646"/>
                  </a:lnTo>
                  <a:lnTo>
                    <a:pt x="596" y="646"/>
                  </a:lnTo>
                  <a:lnTo>
                    <a:pt x="589" y="676"/>
                  </a:lnTo>
                  <a:lnTo>
                    <a:pt x="180" y="676"/>
                  </a:lnTo>
                  <a:lnTo>
                    <a:pt x="172" y="676"/>
                  </a:lnTo>
                  <a:lnTo>
                    <a:pt x="165" y="677"/>
                  </a:lnTo>
                  <a:lnTo>
                    <a:pt x="157" y="679"/>
                  </a:lnTo>
                  <a:lnTo>
                    <a:pt x="151" y="682"/>
                  </a:lnTo>
                  <a:lnTo>
                    <a:pt x="144" y="685"/>
                  </a:lnTo>
                  <a:lnTo>
                    <a:pt x="138" y="689"/>
                  </a:lnTo>
                  <a:lnTo>
                    <a:pt x="131" y="693"/>
                  </a:lnTo>
                  <a:lnTo>
                    <a:pt x="127" y="698"/>
                  </a:lnTo>
                  <a:lnTo>
                    <a:pt x="122" y="703"/>
                  </a:lnTo>
                  <a:lnTo>
                    <a:pt x="117" y="709"/>
                  </a:lnTo>
                  <a:lnTo>
                    <a:pt x="113" y="716"/>
                  </a:lnTo>
                  <a:lnTo>
                    <a:pt x="110" y="722"/>
                  </a:lnTo>
                  <a:lnTo>
                    <a:pt x="108" y="729"/>
                  </a:lnTo>
                  <a:lnTo>
                    <a:pt x="106" y="736"/>
                  </a:lnTo>
                  <a:lnTo>
                    <a:pt x="105" y="744"/>
                  </a:lnTo>
                  <a:lnTo>
                    <a:pt x="105" y="751"/>
                  </a:lnTo>
                  <a:lnTo>
                    <a:pt x="105" y="759"/>
                  </a:lnTo>
                  <a:lnTo>
                    <a:pt x="106" y="766"/>
                  </a:lnTo>
                  <a:lnTo>
                    <a:pt x="108" y="774"/>
                  </a:lnTo>
                  <a:lnTo>
                    <a:pt x="110" y="780"/>
                  </a:lnTo>
                  <a:lnTo>
                    <a:pt x="113" y="787"/>
                  </a:lnTo>
                  <a:lnTo>
                    <a:pt x="117" y="793"/>
                  </a:lnTo>
                  <a:lnTo>
                    <a:pt x="122" y="798"/>
                  </a:lnTo>
                  <a:lnTo>
                    <a:pt x="127" y="804"/>
                  </a:lnTo>
                  <a:lnTo>
                    <a:pt x="131" y="809"/>
                  </a:lnTo>
                  <a:lnTo>
                    <a:pt x="138" y="813"/>
                  </a:lnTo>
                  <a:lnTo>
                    <a:pt x="144" y="818"/>
                  </a:lnTo>
                  <a:lnTo>
                    <a:pt x="151" y="821"/>
                  </a:lnTo>
                  <a:lnTo>
                    <a:pt x="157" y="823"/>
                  </a:lnTo>
                  <a:lnTo>
                    <a:pt x="165" y="825"/>
                  </a:lnTo>
                  <a:lnTo>
                    <a:pt x="172" y="826"/>
                  </a:lnTo>
                  <a:lnTo>
                    <a:pt x="180" y="826"/>
                  </a:lnTo>
                  <a:lnTo>
                    <a:pt x="187" y="826"/>
                  </a:lnTo>
                  <a:lnTo>
                    <a:pt x="195" y="825"/>
                  </a:lnTo>
                  <a:lnTo>
                    <a:pt x="202" y="823"/>
                  </a:lnTo>
                  <a:lnTo>
                    <a:pt x="209" y="821"/>
                  </a:lnTo>
                  <a:lnTo>
                    <a:pt x="215" y="818"/>
                  </a:lnTo>
                  <a:lnTo>
                    <a:pt x="221" y="813"/>
                  </a:lnTo>
                  <a:lnTo>
                    <a:pt x="228" y="809"/>
                  </a:lnTo>
                  <a:lnTo>
                    <a:pt x="233" y="804"/>
                  </a:lnTo>
                  <a:lnTo>
                    <a:pt x="238" y="798"/>
                  </a:lnTo>
                  <a:lnTo>
                    <a:pt x="242" y="793"/>
                  </a:lnTo>
                  <a:lnTo>
                    <a:pt x="246" y="787"/>
                  </a:lnTo>
                  <a:lnTo>
                    <a:pt x="249" y="780"/>
                  </a:lnTo>
                  <a:lnTo>
                    <a:pt x="251" y="774"/>
                  </a:lnTo>
                  <a:lnTo>
                    <a:pt x="254" y="766"/>
                  </a:lnTo>
                  <a:lnTo>
                    <a:pt x="255" y="759"/>
                  </a:lnTo>
                  <a:lnTo>
                    <a:pt x="255" y="751"/>
                  </a:lnTo>
                  <a:lnTo>
                    <a:pt x="254" y="738"/>
                  </a:lnTo>
                  <a:lnTo>
                    <a:pt x="250" y="727"/>
                  </a:lnTo>
                  <a:lnTo>
                    <a:pt x="246" y="716"/>
                  </a:lnTo>
                  <a:lnTo>
                    <a:pt x="240" y="706"/>
                  </a:lnTo>
                  <a:lnTo>
                    <a:pt x="526" y="706"/>
                  </a:lnTo>
                  <a:lnTo>
                    <a:pt x="519" y="716"/>
                  </a:lnTo>
                  <a:lnTo>
                    <a:pt x="514" y="727"/>
                  </a:lnTo>
                  <a:lnTo>
                    <a:pt x="511" y="738"/>
                  </a:lnTo>
                  <a:lnTo>
                    <a:pt x="510" y="751"/>
                  </a:lnTo>
                  <a:lnTo>
                    <a:pt x="511" y="759"/>
                  </a:lnTo>
                  <a:lnTo>
                    <a:pt x="512" y="766"/>
                  </a:lnTo>
                  <a:lnTo>
                    <a:pt x="514" y="774"/>
                  </a:lnTo>
                  <a:lnTo>
                    <a:pt x="516" y="780"/>
                  </a:lnTo>
                  <a:lnTo>
                    <a:pt x="519" y="787"/>
                  </a:lnTo>
                  <a:lnTo>
                    <a:pt x="523" y="793"/>
                  </a:lnTo>
                  <a:lnTo>
                    <a:pt x="528" y="798"/>
                  </a:lnTo>
                  <a:lnTo>
                    <a:pt x="532" y="804"/>
                  </a:lnTo>
                  <a:lnTo>
                    <a:pt x="538" y="809"/>
                  </a:lnTo>
                  <a:lnTo>
                    <a:pt x="543" y="813"/>
                  </a:lnTo>
                  <a:lnTo>
                    <a:pt x="549" y="818"/>
                  </a:lnTo>
                  <a:lnTo>
                    <a:pt x="556" y="821"/>
                  </a:lnTo>
                  <a:lnTo>
                    <a:pt x="563" y="823"/>
                  </a:lnTo>
                  <a:lnTo>
                    <a:pt x="570" y="825"/>
                  </a:lnTo>
                  <a:lnTo>
                    <a:pt x="577" y="826"/>
                  </a:lnTo>
                  <a:lnTo>
                    <a:pt x="586" y="826"/>
                  </a:lnTo>
                  <a:lnTo>
                    <a:pt x="593" y="826"/>
                  </a:lnTo>
                  <a:lnTo>
                    <a:pt x="601" y="825"/>
                  </a:lnTo>
                  <a:lnTo>
                    <a:pt x="607" y="823"/>
                  </a:lnTo>
                  <a:lnTo>
                    <a:pt x="615" y="821"/>
                  </a:lnTo>
                  <a:lnTo>
                    <a:pt x="621" y="818"/>
                  </a:lnTo>
                  <a:lnTo>
                    <a:pt x="628" y="813"/>
                  </a:lnTo>
                  <a:lnTo>
                    <a:pt x="633" y="809"/>
                  </a:lnTo>
                  <a:lnTo>
                    <a:pt x="638" y="804"/>
                  </a:lnTo>
                  <a:lnTo>
                    <a:pt x="644" y="798"/>
                  </a:lnTo>
                  <a:lnTo>
                    <a:pt x="648" y="793"/>
                  </a:lnTo>
                  <a:lnTo>
                    <a:pt x="651" y="787"/>
                  </a:lnTo>
                  <a:lnTo>
                    <a:pt x="654" y="780"/>
                  </a:lnTo>
                  <a:lnTo>
                    <a:pt x="658" y="774"/>
                  </a:lnTo>
                  <a:lnTo>
                    <a:pt x="659" y="766"/>
                  </a:lnTo>
                  <a:lnTo>
                    <a:pt x="660" y="759"/>
                  </a:lnTo>
                  <a:lnTo>
                    <a:pt x="661" y="751"/>
                  </a:lnTo>
                  <a:lnTo>
                    <a:pt x="660" y="740"/>
                  </a:lnTo>
                  <a:lnTo>
                    <a:pt x="658" y="730"/>
                  </a:lnTo>
                  <a:lnTo>
                    <a:pt x="653" y="720"/>
                  </a:lnTo>
                  <a:lnTo>
                    <a:pt x="649" y="710"/>
                  </a:lnTo>
                  <a:lnTo>
                    <a:pt x="643" y="702"/>
                  </a:lnTo>
                  <a:lnTo>
                    <a:pt x="635" y="695"/>
                  </a:lnTo>
                  <a:lnTo>
                    <a:pt x="627" y="689"/>
                  </a:lnTo>
                  <a:lnTo>
                    <a:pt x="618" y="684"/>
                  </a:lnTo>
                  <a:lnTo>
                    <a:pt x="629" y="637"/>
                  </a:lnTo>
                  <a:lnTo>
                    <a:pt x="630" y="635"/>
                  </a:lnTo>
                  <a:lnTo>
                    <a:pt x="630" y="634"/>
                  </a:lnTo>
                  <a:lnTo>
                    <a:pt x="717" y="274"/>
                  </a:lnTo>
                  <a:lnTo>
                    <a:pt x="765" y="75"/>
                  </a:lnTo>
                  <a:lnTo>
                    <a:pt x="886" y="75"/>
                  </a:lnTo>
                  <a:lnTo>
                    <a:pt x="889" y="75"/>
                  </a:lnTo>
                  <a:lnTo>
                    <a:pt x="891" y="74"/>
                  </a:lnTo>
                  <a:lnTo>
                    <a:pt x="895" y="73"/>
                  </a:lnTo>
                  <a:lnTo>
                    <a:pt x="897" y="70"/>
                  </a:lnTo>
                  <a:lnTo>
                    <a:pt x="899" y="68"/>
                  </a:lnTo>
                  <a:lnTo>
                    <a:pt x="900" y="66"/>
                  </a:lnTo>
                  <a:lnTo>
                    <a:pt x="901" y="63"/>
                  </a:lnTo>
                  <a:lnTo>
                    <a:pt x="901" y="60"/>
                  </a:lnTo>
                  <a:lnTo>
                    <a:pt x="901" y="57"/>
                  </a:lnTo>
                  <a:lnTo>
                    <a:pt x="900" y="54"/>
                  </a:lnTo>
                  <a:lnTo>
                    <a:pt x="899" y="51"/>
                  </a:lnTo>
                  <a:lnTo>
                    <a:pt x="897" y="49"/>
                  </a:lnTo>
                  <a:lnTo>
                    <a:pt x="895" y="47"/>
                  </a:lnTo>
                  <a:lnTo>
                    <a:pt x="891" y="46"/>
                  </a:lnTo>
                  <a:lnTo>
                    <a:pt x="889" y="45"/>
                  </a:lnTo>
                  <a:lnTo>
                    <a:pt x="886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465518-AEDA-4EAC-A7A0-BE93EF319A58}"/>
              </a:ext>
            </a:extLst>
          </p:cNvPr>
          <p:cNvGrpSpPr/>
          <p:nvPr/>
        </p:nvGrpSpPr>
        <p:grpSpPr>
          <a:xfrm>
            <a:off x="5073658" y="1527629"/>
            <a:ext cx="2044685" cy="4336142"/>
            <a:chOff x="5073658" y="1527629"/>
            <a:chExt cx="2044685" cy="4336142"/>
          </a:xfrm>
        </p:grpSpPr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7E139379-1914-4446-8D6D-984A47041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3927930" y="2673357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4D735A-8F75-4E2A-8F1A-CC303B0718BA}"/>
                </a:ext>
              </a:extLst>
            </p:cNvPr>
            <p:cNvSpPr/>
            <p:nvPr/>
          </p:nvSpPr>
          <p:spPr>
            <a:xfrm>
              <a:off x="5410201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MODIFY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1535E1C-6EBC-45D8-BCE1-D5B947A61FB6}"/>
                </a:ext>
              </a:extLst>
            </p:cNvPr>
            <p:cNvSpPr/>
            <p:nvPr/>
          </p:nvSpPr>
          <p:spPr>
            <a:xfrm>
              <a:off x="5219979" y="3378031"/>
              <a:ext cx="1752042" cy="192899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We conducted feature engineering by creating new variables for capturing data and facilitating variable reduction </a:t>
              </a:r>
            </a:p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Fixed outliers</a:t>
              </a:r>
            </a:p>
          </p:txBody>
        </p:sp>
        <p:sp>
          <p:nvSpPr>
            <p:cNvPr id="57" name="Freeform 4344" descr="Icon of wrench. ">
              <a:extLst>
                <a:ext uri="{FF2B5EF4-FFF2-40B4-BE49-F238E27FC236}">
                  <a16:creationId xmlns:a16="http://schemas.microsoft.com/office/drawing/2014/main" id="{C131659B-1A41-4821-9349-1E69BBBB5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002" y="2300343"/>
              <a:ext cx="373996" cy="373996"/>
            </a:xfrm>
            <a:custGeom>
              <a:avLst/>
              <a:gdLst>
                <a:gd name="T0" fmla="*/ 853 w 886"/>
                <a:gd name="T1" fmla="*/ 137 h 886"/>
                <a:gd name="T2" fmla="*/ 842 w 886"/>
                <a:gd name="T3" fmla="*/ 134 h 886"/>
                <a:gd name="T4" fmla="*/ 833 w 886"/>
                <a:gd name="T5" fmla="*/ 138 h 886"/>
                <a:gd name="T6" fmla="*/ 646 w 886"/>
                <a:gd name="T7" fmla="*/ 172 h 886"/>
                <a:gd name="T8" fmla="*/ 754 w 886"/>
                <a:gd name="T9" fmla="*/ 46 h 886"/>
                <a:gd name="T10" fmla="*/ 754 w 886"/>
                <a:gd name="T11" fmla="*/ 37 h 886"/>
                <a:gd name="T12" fmla="*/ 747 w 886"/>
                <a:gd name="T13" fmla="*/ 29 h 886"/>
                <a:gd name="T14" fmla="*/ 704 w 886"/>
                <a:gd name="T15" fmla="*/ 12 h 886"/>
                <a:gd name="T16" fmla="*/ 659 w 886"/>
                <a:gd name="T17" fmla="*/ 2 h 886"/>
                <a:gd name="T18" fmla="*/ 615 w 886"/>
                <a:gd name="T19" fmla="*/ 0 h 886"/>
                <a:gd name="T20" fmla="*/ 577 w 886"/>
                <a:gd name="T21" fmla="*/ 6 h 886"/>
                <a:gd name="T22" fmla="*/ 539 w 886"/>
                <a:gd name="T23" fmla="*/ 15 h 886"/>
                <a:gd name="T24" fmla="*/ 505 w 886"/>
                <a:gd name="T25" fmla="*/ 31 h 886"/>
                <a:gd name="T26" fmla="*/ 473 w 886"/>
                <a:gd name="T27" fmla="*/ 52 h 886"/>
                <a:gd name="T28" fmla="*/ 443 w 886"/>
                <a:gd name="T29" fmla="*/ 76 h 886"/>
                <a:gd name="T30" fmla="*/ 405 w 886"/>
                <a:gd name="T31" fmla="*/ 124 h 886"/>
                <a:gd name="T32" fmla="*/ 380 w 886"/>
                <a:gd name="T33" fmla="*/ 178 h 886"/>
                <a:gd name="T34" fmla="*/ 368 w 886"/>
                <a:gd name="T35" fmla="*/ 235 h 886"/>
                <a:gd name="T36" fmla="*/ 368 w 886"/>
                <a:gd name="T37" fmla="*/ 293 h 886"/>
                <a:gd name="T38" fmla="*/ 382 w 886"/>
                <a:gd name="T39" fmla="*/ 351 h 886"/>
                <a:gd name="T40" fmla="*/ 21 w 886"/>
                <a:gd name="T41" fmla="*/ 738 h 886"/>
                <a:gd name="T42" fmla="*/ 7 w 886"/>
                <a:gd name="T43" fmla="*/ 762 h 886"/>
                <a:gd name="T44" fmla="*/ 1 w 886"/>
                <a:gd name="T45" fmla="*/ 787 h 886"/>
                <a:gd name="T46" fmla="*/ 2 w 886"/>
                <a:gd name="T47" fmla="*/ 813 h 886"/>
                <a:gd name="T48" fmla="*/ 11 w 886"/>
                <a:gd name="T49" fmla="*/ 838 h 886"/>
                <a:gd name="T50" fmla="*/ 27 w 886"/>
                <a:gd name="T51" fmla="*/ 860 h 886"/>
                <a:gd name="T52" fmla="*/ 48 w 886"/>
                <a:gd name="T53" fmla="*/ 875 h 886"/>
                <a:gd name="T54" fmla="*/ 73 w 886"/>
                <a:gd name="T55" fmla="*/ 884 h 886"/>
                <a:gd name="T56" fmla="*/ 99 w 886"/>
                <a:gd name="T57" fmla="*/ 885 h 886"/>
                <a:gd name="T58" fmla="*/ 125 w 886"/>
                <a:gd name="T59" fmla="*/ 879 h 886"/>
                <a:gd name="T60" fmla="*/ 148 w 886"/>
                <a:gd name="T61" fmla="*/ 866 h 886"/>
                <a:gd name="T62" fmla="*/ 530 w 886"/>
                <a:gd name="T63" fmla="*/ 502 h 886"/>
                <a:gd name="T64" fmla="*/ 570 w 886"/>
                <a:gd name="T65" fmla="*/ 515 h 886"/>
                <a:gd name="T66" fmla="*/ 612 w 886"/>
                <a:gd name="T67" fmla="*/ 520 h 886"/>
                <a:gd name="T68" fmla="*/ 626 w 886"/>
                <a:gd name="T69" fmla="*/ 520 h 886"/>
                <a:gd name="T70" fmla="*/ 664 w 886"/>
                <a:gd name="T71" fmla="*/ 518 h 886"/>
                <a:gd name="T72" fmla="*/ 702 w 886"/>
                <a:gd name="T73" fmla="*/ 509 h 886"/>
                <a:gd name="T74" fmla="*/ 737 w 886"/>
                <a:gd name="T75" fmla="*/ 496 h 886"/>
                <a:gd name="T76" fmla="*/ 769 w 886"/>
                <a:gd name="T77" fmla="*/ 477 h 886"/>
                <a:gd name="T78" fmla="*/ 800 w 886"/>
                <a:gd name="T79" fmla="*/ 454 h 886"/>
                <a:gd name="T80" fmla="*/ 837 w 886"/>
                <a:gd name="T81" fmla="*/ 413 h 886"/>
                <a:gd name="T82" fmla="*/ 867 w 886"/>
                <a:gd name="T83" fmla="*/ 360 h 886"/>
                <a:gd name="T84" fmla="*/ 883 w 886"/>
                <a:gd name="T85" fmla="*/ 301 h 886"/>
                <a:gd name="T86" fmla="*/ 885 w 886"/>
                <a:gd name="T87" fmla="*/ 241 h 886"/>
                <a:gd name="T88" fmla="*/ 873 w 886"/>
                <a:gd name="T89" fmla="*/ 18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6" h="886">
                  <a:moveTo>
                    <a:pt x="857" y="143"/>
                  </a:moveTo>
                  <a:lnTo>
                    <a:pt x="855" y="139"/>
                  </a:lnTo>
                  <a:lnTo>
                    <a:pt x="853" y="137"/>
                  </a:lnTo>
                  <a:lnTo>
                    <a:pt x="849" y="135"/>
                  </a:lnTo>
                  <a:lnTo>
                    <a:pt x="846" y="133"/>
                  </a:lnTo>
                  <a:lnTo>
                    <a:pt x="842" y="134"/>
                  </a:lnTo>
                  <a:lnTo>
                    <a:pt x="839" y="135"/>
                  </a:lnTo>
                  <a:lnTo>
                    <a:pt x="836" y="136"/>
                  </a:lnTo>
                  <a:lnTo>
                    <a:pt x="833" y="138"/>
                  </a:lnTo>
                  <a:lnTo>
                    <a:pt x="712" y="259"/>
                  </a:lnTo>
                  <a:lnTo>
                    <a:pt x="646" y="259"/>
                  </a:lnTo>
                  <a:lnTo>
                    <a:pt x="646" y="172"/>
                  </a:lnTo>
                  <a:lnTo>
                    <a:pt x="751" y="53"/>
                  </a:lnTo>
                  <a:lnTo>
                    <a:pt x="753" y="49"/>
                  </a:lnTo>
                  <a:lnTo>
                    <a:pt x="754" y="46"/>
                  </a:lnTo>
                  <a:lnTo>
                    <a:pt x="755" y="43"/>
                  </a:lnTo>
                  <a:lnTo>
                    <a:pt x="755" y="39"/>
                  </a:lnTo>
                  <a:lnTo>
                    <a:pt x="754" y="37"/>
                  </a:lnTo>
                  <a:lnTo>
                    <a:pt x="752" y="33"/>
                  </a:lnTo>
                  <a:lnTo>
                    <a:pt x="750" y="31"/>
                  </a:lnTo>
                  <a:lnTo>
                    <a:pt x="747" y="29"/>
                  </a:lnTo>
                  <a:lnTo>
                    <a:pt x="733" y="23"/>
                  </a:lnTo>
                  <a:lnTo>
                    <a:pt x="719" y="16"/>
                  </a:lnTo>
                  <a:lnTo>
                    <a:pt x="704" y="12"/>
                  </a:lnTo>
                  <a:lnTo>
                    <a:pt x="689" y="8"/>
                  </a:lnTo>
                  <a:lnTo>
                    <a:pt x="674" y="5"/>
                  </a:lnTo>
                  <a:lnTo>
                    <a:pt x="659" y="2"/>
                  </a:lnTo>
                  <a:lnTo>
                    <a:pt x="643" y="1"/>
                  </a:lnTo>
                  <a:lnTo>
                    <a:pt x="628" y="0"/>
                  </a:lnTo>
                  <a:lnTo>
                    <a:pt x="615" y="0"/>
                  </a:lnTo>
                  <a:lnTo>
                    <a:pt x="602" y="1"/>
                  </a:lnTo>
                  <a:lnTo>
                    <a:pt x="589" y="3"/>
                  </a:lnTo>
                  <a:lnTo>
                    <a:pt x="577" y="6"/>
                  </a:lnTo>
                  <a:lnTo>
                    <a:pt x="564" y="8"/>
                  </a:lnTo>
                  <a:lnTo>
                    <a:pt x="552" y="11"/>
                  </a:lnTo>
                  <a:lnTo>
                    <a:pt x="539" y="15"/>
                  </a:lnTo>
                  <a:lnTo>
                    <a:pt x="527" y="19"/>
                  </a:lnTo>
                  <a:lnTo>
                    <a:pt x="516" y="25"/>
                  </a:lnTo>
                  <a:lnTo>
                    <a:pt x="505" y="31"/>
                  </a:lnTo>
                  <a:lnTo>
                    <a:pt x="493" y="37"/>
                  </a:lnTo>
                  <a:lnTo>
                    <a:pt x="482" y="44"/>
                  </a:lnTo>
                  <a:lnTo>
                    <a:pt x="473" y="52"/>
                  </a:lnTo>
                  <a:lnTo>
                    <a:pt x="462" y="59"/>
                  </a:lnTo>
                  <a:lnTo>
                    <a:pt x="452" y="68"/>
                  </a:lnTo>
                  <a:lnTo>
                    <a:pt x="443" y="76"/>
                  </a:lnTo>
                  <a:lnTo>
                    <a:pt x="429" y="91"/>
                  </a:lnTo>
                  <a:lnTo>
                    <a:pt x="416" y="107"/>
                  </a:lnTo>
                  <a:lnTo>
                    <a:pt x="405" y="124"/>
                  </a:lnTo>
                  <a:lnTo>
                    <a:pt x="396" y="141"/>
                  </a:lnTo>
                  <a:lnTo>
                    <a:pt x="387" y="160"/>
                  </a:lnTo>
                  <a:lnTo>
                    <a:pt x="380" y="178"/>
                  </a:lnTo>
                  <a:lnTo>
                    <a:pt x="374" y="196"/>
                  </a:lnTo>
                  <a:lnTo>
                    <a:pt x="370" y="215"/>
                  </a:lnTo>
                  <a:lnTo>
                    <a:pt x="368" y="235"/>
                  </a:lnTo>
                  <a:lnTo>
                    <a:pt x="366" y="254"/>
                  </a:lnTo>
                  <a:lnTo>
                    <a:pt x="367" y="274"/>
                  </a:lnTo>
                  <a:lnTo>
                    <a:pt x="368" y="293"/>
                  </a:lnTo>
                  <a:lnTo>
                    <a:pt x="371" y="313"/>
                  </a:lnTo>
                  <a:lnTo>
                    <a:pt x="376" y="332"/>
                  </a:lnTo>
                  <a:lnTo>
                    <a:pt x="382" y="351"/>
                  </a:lnTo>
                  <a:lnTo>
                    <a:pt x="390" y="369"/>
                  </a:lnTo>
                  <a:lnTo>
                    <a:pt x="27" y="732"/>
                  </a:lnTo>
                  <a:lnTo>
                    <a:pt x="21" y="738"/>
                  </a:lnTo>
                  <a:lnTo>
                    <a:pt x="16" y="746"/>
                  </a:lnTo>
                  <a:lnTo>
                    <a:pt x="11" y="753"/>
                  </a:lnTo>
                  <a:lnTo>
                    <a:pt x="7" y="762"/>
                  </a:lnTo>
                  <a:lnTo>
                    <a:pt x="4" y="769"/>
                  </a:lnTo>
                  <a:lnTo>
                    <a:pt x="2" y="778"/>
                  </a:lnTo>
                  <a:lnTo>
                    <a:pt x="1" y="787"/>
                  </a:lnTo>
                  <a:lnTo>
                    <a:pt x="0" y="796"/>
                  </a:lnTo>
                  <a:lnTo>
                    <a:pt x="1" y="805"/>
                  </a:lnTo>
                  <a:lnTo>
                    <a:pt x="2" y="813"/>
                  </a:lnTo>
                  <a:lnTo>
                    <a:pt x="4" y="822"/>
                  </a:lnTo>
                  <a:lnTo>
                    <a:pt x="7" y="830"/>
                  </a:lnTo>
                  <a:lnTo>
                    <a:pt x="11" y="838"/>
                  </a:lnTo>
                  <a:lnTo>
                    <a:pt x="15" y="845"/>
                  </a:lnTo>
                  <a:lnTo>
                    <a:pt x="20" y="853"/>
                  </a:lnTo>
                  <a:lnTo>
                    <a:pt x="27" y="860"/>
                  </a:lnTo>
                  <a:lnTo>
                    <a:pt x="33" y="866"/>
                  </a:lnTo>
                  <a:lnTo>
                    <a:pt x="41" y="871"/>
                  </a:lnTo>
                  <a:lnTo>
                    <a:pt x="48" y="875"/>
                  </a:lnTo>
                  <a:lnTo>
                    <a:pt x="55" y="879"/>
                  </a:lnTo>
                  <a:lnTo>
                    <a:pt x="64" y="882"/>
                  </a:lnTo>
                  <a:lnTo>
                    <a:pt x="73" y="884"/>
                  </a:lnTo>
                  <a:lnTo>
                    <a:pt x="81" y="885"/>
                  </a:lnTo>
                  <a:lnTo>
                    <a:pt x="91" y="886"/>
                  </a:lnTo>
                  <a:lnTo>
                    <a:pt x="99" y="885"/>
                  </a:lnTo>
                  <a:lnTo>
                    <a:pt x="108" y="884"/>
                  </a:lnTo>
                  <a:lnTo>
                    <a:pt x="116" y="882"/>
                  </a:lnTo>
                  <a:lnTo>
                    <a:pt x="125" y="879"/>
                  </a:lnTo>
                  <a:lnTo>
                    <a:pt x="133" y="875"/>
                  </a:lnTo>
                  <a:lnTo>
                    <a:pt x="140" y="871"/>
                  </a:lnTo>
                  <a:lnTo>
                    <a:pt x="148" y="866"/>
                  </a:lnTo>
                  <a:lnTo>
                    <a:pt x="154" y="860"/>
                  </a:lnTo>
                  <a:lnTo>
                    <a:pt x="517" y="497"/>
                  </a:lnTo>
                  <a:lnTo>
                    <a:pt x="530" y="502"/>
                  </a:lnTo>
                  <a:lnTo>
                    <a:pt x="543" y="507"/>
                  </a:lnTo>
                  <a:lnTo>
                    <a:pt x="556" y="512"/>
                  </a:lnTo>
                  <a:lnTo>
                    <a:pt x="570" y="515"/>
                  </a:lnTo>
                  <a:lnTo>
                    <a:pt x="584" y="517"/>
                  </a:lnTo>
                  <a:lnTo>
                    <a:pt x="598" y="519"/>
                  </a:lnTo>
                  <a:lnTo>
                    <a:pt x="612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39" y="520"/>
                  </a:lnTo>
                  <a:lnTo>
                    <a:pt x="651" y="519"/>
                  </a:lnTo>
                  <a:lnTo>
                    <a:pt x="664" y="518"/>
                  </a:lnTo>
                  <a:lnTo>
                    <a:pt x="677" y="516"/>
                  </a:lnTo>
                  <a:lnTo>
                    <a:pt x="689" y="513"/>
                  </a:lnTo>
                  <a:lnTo>
                    <a:pt x="702" y="509"/>
                  </a:lnTo>
                  <a:lnTo>
                    <a:pt x="714" y="505"/>
                  </a:lnTo>
                  <a:lnTo>
                    <a:pt x="725" y="501"/>
                  </a:lnTo>
                  <a:lnTo>
                    <a:pt x="737" y="496"/>
                  </a:lnTo>
                  <a:lnTo>
                    <a:pt x="748" y="490"/>
                  </a:lnTo>
                  <a:lnTo>
                    <a:pt x="758" y="484"/>
                  </a:lnTo>
                  <a:lnTo>
                    <a:pt x="769" y="477"/>
                  </a:lnTo>
                  <a:lnTo>
                    <a:pt x="780" y="470"/>
                  </a:lnTo>
                  <a:lnTo>
                    <a:pt x="791" y="462"/>
                  </a:lnTo>
                  <a:lnTo>
                    <a:pt x="800" y="454"/>
                  </a:lnTo>
                  <a:lnTo>
                    <a:pt x="810" y="444"/>
                  </a:lnTo>
                  <a:lnTo>
                    <a:pt x="824" y="429"/>
                  </a:lnTo>
                  <a:lnTo>
                    <a:pt x="837" y="413"/>
                  </a:lnTo>
                  <a:lnTo>
                    <a:pt x="848" y="396"/>
                  </a:lnTo>
                  <a:lnTo>
                    <a:pt x="858" y="378"/>
                  </a:lnTo>
                  <a:lnTo>
                    <a:pt x="867" y="360"/>
                  </a:lnTo>
                  <a:lnTo>
                    <a:pt x="873" y="340"/>
                  </a:lnTo>
                  <a:lnTo>
                    <a:pt x="878" y="321"/>
                  </a:lnTo>
                  <a:lnTo>
                    <a:pt x="883" y="301"/>
                  </a:lnTo>
                  <a:lnTo>
                    <a:pt x="885" y="282"/>
                  </a:lnTo>
                  <a:lnTo>
                    <a:pt x="886" y="261"/>
                  </a:lnTo>
                  <a:lnTo>
                    <a:pt x="885" y="241"/>
                  </a:lnTo>
                  <a:lnTo>
                    <a:pt x="883" y="221"/>
                  </a:lnTo>
                  <a:lnTo>
                    <a:pt x="878" y="200"/>
                  </a:lnTo>
                  <a:lnTo>
                    <a:pt x="873" y="181"/>
                  </a:lnTo>
                  <a:lnTo>
                    <a:pt x="865" y="162"/>
                  </a:lnTo>
                  <a:lnTo>
                    <a:pt x="857" y="1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A0D7A9-D101-42B6-9D3A-5BC81E81FCEF}"/>
              </a:ext>
            </a:extLst>
          </p:cNvPr>
          <p:cNvGrpSpPr/>
          <p:nvPr/>
        </p:nvGrpSpPr>
        <p:grpSpPr>
          <a:xfrm>
            <a:off x="7240456" y="1485533"/>
            <a:ext cx="2044685" cy="4336142"/>
            <a:chOff x="7240456" y="1485533"/>
            <a:chExt cx="2044685" cy="433614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F79B51BB-1B30-4ED8-B26D-21EE8BC67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094728" y="2631261"/>
              <a:ext cx="4336142" cy="2044685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AB9282-0505-49EB-AABF-998083225E3A}"/>
                </a:ext>
              </a:extLst>
            </p:cNvPr>
            <p:cNvSpPr/>
            <p:nvPr/>
          </p:nvSpPr>
          <p:spPr>
            <a:xfrm>
              <a:off x="7577000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MODEL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8FF18A5-7B4E-4493-B38D-E732E033F82F}"/>
                </a:ext>
              </a:extLst>
            </p:cNvPr>
            <p:cNvSpPr/>
            <p:nvPr/>
          </p:nvSpPr>
          <p:spPr>
            <a:xfrm>
              <a:off x="7386779" y="3378031"/>
              <a:ext cx="1752042" cy="192899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Ran predictive models on the cleaned and modified data set</a:t>
              </a:r>
            </a:p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Configured each model specifically to generate good predictive accuracy</a:t>
              </a:r>
            </a:p>
          </p:txBody>
        </p:sp>
        <p:grpSp>
          <p:nvGrpSpPr>
            <p:cNvPr id="67" name="Group 66" descr="Icon of abacus. ">
              <a:extLst>
                <a:ext uri="{FF2B5EF4-FFF2-40B4-BE49-F238E27FC236}">
                  <a16:creationId xmlns:a16="http://schemas.microsoft.com/office/drawing/2014/main" id="{201B668C-AA5F-454E-8E64-CEA32A839FB8}"/>
                </a:ext>
              </a:extLst>
            </p:cNvPr>
            <p:cNvGrpSpPr/>
            <p:nvPr/>
          </p:nvGrpSpPr>
          <p:grpSpPr>
            <a:xfrm>
              <a:off x="8071577" y="2296118"/>
              <a:ext cx="382447" cy="382447"/>
              <a:chOff x="877888" y="771525"/>
              <a:chExt cx="287338" cy="287338"/>
            </a:xfrm>
            <a:solidFill>
              <a:schemeClr val="bg1"/>
            </a:solidFill>
          </p:grpSpPr>
          <p:sp>
            <p:nvSpPr>
              <p:cNvPr id="68" name="Freeform 324">
                <a:extLst>
                  <a:ext uri="{FF2B5EF4-FFF2-40B4-BE49-F238E27FC236}">
                    <a16:creationId xmlns:a16="http://schemas.microsoft.com/office/drawing/2014/main" id="{EEBBB4D9-8AD5-4868-B9F5-568F0C32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888" y="771525"/>
                <a:ext cx="61913" cy="287338"/>
              </a:xfrm>
              <a:custGeom>
                <a:avLst/>
                <a:gdLst>
                  <a:gd name="T0" fmla="*/ 0 w 196"/>
                  <a:gd name="T1" fmla="*/ 888 h 903"/>
                  <a:gd name="T2" fmla="*/ 1 w 196"/>
                  <a:gd name="T3" fmla="*/ 895 h 903"/>
                  <a:gd name="T4" fmla="*/ 4 w 196"/>
                  <a:gd name="T5" fmla="*/ 899 h 903"/>
                  <a:gd name="T6" fmla="*/ 10 w 196"/>
                  <a:gd name="T7" fmla="*/ 902 h 903"/>
                  <a:gd name="T8" fmla="*/ 15 w 196"/>
                  <a:gd name="T9" fmla="*/ 903 h 903"/>
                  <a:gd name="T10" fmla="*/ 196 w 196"/>
                  <a:gd name="T11" fmla="*/ 798 h 903"/>
                  <a:gd name="T12" fmla="*/ 160 w 196"/>
                  <a:gd name="T13" fmla="*/ 797 h 903"/>
                  <a:gd name="T14" fmla="*/ 149 w 196"/>
                  <a:gd name="T15" fmla="*/ 793 h 903"/>
                  <a:gd name="T16" fmla="*/ 141 w 196"/>
                  <a:gd name="T17" fmla="*/ 785 h 903"/>
                  <a:gd name="T18" fmla="*/ 136 w 196"/>
                  <a:gd name="T19" fmla="*/ 774 h 903"/>
                  <a:gd name="T20" fmla="*/ 136 w 196"/>
                  <a:gd name="T21" fmla="*/ 738 h 903"/>
                  <a:gd name="T22" fmla="*/ 138 w 196"/>
                  <a:gd name="T23" fmla="*/ 726 h 903"/>
                  <a:gd name="T24" fmla="*/ 145 w 196"/>
                  <a:gd name="T25" fmla="*/ 717 h 903"/>
                  <a:gd name="T26" fmla="*/ 155 w 196"/>
                  <a:gd name="T27" fmla="*/ 710 h 903"/>
                  <a:gd name="T28" fmla="*/ 166 w 196"/>
                  <a:gd name="T29" fmla="*/ 708 h 903"/>
                  <a:gd name="T30" fmla="*/ 196 w 196"/>
                  <a:gd name="T31" fmla="*/ 346 h 903"/>
                  <a:gd name="T32" fmla="*/ 160 w 196"/>
                  <a:gd name="T33" fmla="*/ 345 h 903"/>
                  <a:gd name="T34" fmla="*/ 149 w 196"/>
                  <a:gd name="T35" fmla="*/ 341 h 903"/>
                  <a:gd name="T36" fmla="*/ 141 w 196"/>
                  <a:gd name="T37" fmla="*/ 333 h 903"/>
                  <a:gd name="T38" fmla="*/ 136 w 196"/>
                  <a:gd name="T39" fmla="*/ 322 h 903"/>
                  <a:gd name="T40" fmla="*/ 136 w 196"/>
                  <a:gd name="T41" fmla="*/ 286 h 903"/>
                  <a:gd name="T42" fmla="*/ 138 w 196"/>
                  <a:gd name="T43" fmla="*/ 275 h 903"/>
                  <a:gd name="T44" fmla="*/ 145 w 196"/>
                  <a:gd name="T45" fmla="*/ 265 h 903"/>
                  <a:gd name="T46" fmla="*/ 155 w 196"/>
                  <a:gd name="T47" fmla="*/ 259 h 903"/>
                  <a:gd name="T48" fmla="*/ 166 w 196"/>
                  <a:gd name="T49" fmla="*/ 256 h 903"/>
                  <a:gd name="T50" fmla="*/ 196 w 196"/>
                  <a:gd name="T51" fmla="*/ 196 h 903"/>
                  <a:gd name="T52" fmla="*/ 160 w 196"/>
                  <a:gd name="T53" fmla="*/ 195 h 903"/>
                  <a:gd name="T54" fmla="*/ 149 w 196"/>
                  <a:gd name="T55" fmla="*/ 191 h 903"/>
                  <a:gd name="T56" fmla="*/ 141 w 196"/>
                  <a:gd name="T57" fmla="*/ 182 h 903"/>
                  <a:gd name="T58" fmla="*/ 136 w 196"/>
                  <a:gd name="T59" fmla="*/ 172 h 903"/>
                  <a:gd name="T60" fmla="*/ 136 w 196"/>
                  <a:gd name="T61" fmla="*/ 135 h 903"/>
                  <a:gd name="T62" fmla="*/ 138 w 196"/>
                  <a:gd name="T63" fmla="*/ 123 h 903"/>
                  <a:gd name="T64" fmla="*/ 145 w 196"/>
                  <a:gd name="T65" fmla="*/ 115 h 903"/>
                  <a:gd name="T66" fmla="*/ 155 w 196"/>
                  <a:gd name="T67" fmla="*/ 108 h 903"/>
                  <a:gd name="T68" fmla="*/ 166 w 196"/>
                  <a:gd name="T69" fmla="*/ 105 h 903"/>
                  <a:gd name="T70" fmla="*/ 196 w 196"/>
                  <a:gd name="T71" fmla="*/ 0 h 903"/>
                  <a:gd name="T72" fmla="*/ 12 w 196"/>
                  <a:gd name="T73" fmla="*/ 0 h 903"/>
                  <a:gd name="T74" fmla="*/ 7 w 196"/>
                  <a:gd name="T75" fmla="*/ 2 h 903"/>
                  <a:gd name="T76" fmla="*/ 3 w 196"/>
                  <a:gd name="T77" fmla="*/ 6 h 903"/>
                  <a:gd name="T78" fmla="*/ 1 w 196"/>
                  <a:gd name="T79" fmla="*/ 12 h 903"/>
                  <a:gd name="T80" fmla="*/ 0 w 196"/>
                  <a:gd name="T81" fmla="*/ 15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6" h="903">
                    <a:moveTo>
                      <a:pt x="0" y="15"/>
                    </a:moveTo>
                    <a:lnTo>
                      <a:pt x="0" y="888"/>
                    </a:lnTo>
                    <a:lnTo>
                      <a:pt x="1" y="891"/>
                    </a:lnTo>
                    <a:lnTo>
                      <a:pt x="1" y="895"/>
                    </a:lnTo>
                    <a:lnTo>
                      <a:pt x="3" y="897"/>
                    </a:lnTo>
                    <a:lnTo>
                      <a:pt x="4" y="899"/>
                    </a:lnTo>
                    <a:lnTo>
                      <a:pt x="7" y="901"/>
                    </a:lnTo>
                    <a:lnTo>
                      <a:pt x="10" y="902"/>
                    </a:lnTo>
                    <a:lnTo>
                      <a:pt x="12" y="903"/>
                    </a:lnTo>
                    <a:lnTo>
                      <a:pt x="15" y="903"/>
                    </a:lnTo>
                    <a:lnTo>
                      <a:pt x="196" y="903"/>
                    </a:lnTo>
                    <a:lnTo>
                      <a:pt x="196" y="798"/>
                    </a:lnTo>
                    <a:lnTo>
                      <a:pt x="166" y="798"/>
                    </a:lnTo>
                    <a:lnTo>
                      <a:pt x="160" y="797"/>
                    </a:lnTo>
                    <a:lnTo>
                      <a:pt x="155" y="796"/>
                    </a:lnTo>
                    <a:lnTo>
                      <a:pt x="149" y="793"/>
                    </a:lnTo>
                    <a:lnTo>
                      <a:pt x="145" y="789"/>
                    </a:lnTo>
                    <a:lnTo>
                      <a:pt x="141" y="785"/>
                    </a:lnTo>
                    <a:lnTo>
                      <a:pt x="138" y="780"/>
                    </a:lnTo>
                    <a:lnTo>
                      <a:pt x="136" y="774"/>
                    </a:lnTo>
                    <a:lnTo>
                      <a:pt x="136" y="768"/>
                    </a:lnTo>
                    <a:lnTo>
                      <a:pt x="136" y="738"/>
                    </a:lnTo>
                    <a:lnTo>
                      <a:pt x="136" y="732"/>
                    </a:lnTo>
                    <a:lnTo>
                      <a:pt x="138" y="726"/>
                    </a:lnTo>
                    <a:lnTo>
                      <a:pt x="141" y="721"/>
                    </a:lnTo>
                    <a:lnTo>
                      <a:pt x="145" y="717"/>
                    </a:lnTo>
                    <a:lnTo>
                      <a:pt x="149" y="713"/>
                    </a:lnTo>
                    <a:lnTo>
                      <a:pt x="155" y="710"/>
                    </a:lnTo>
                    <a:lnTo>
                      <a:pt x="160" y="708"/>
                    </a:lnTo>
                    <a:lnTo>
                      <a:pt x="166" y="708"/>
                    </a:lnTo>
                    <a:lnTo>
                      <a:pt x="196" y="708"/>
                    </a:lnTo>
                    <a:lnTo>
                      <a:pt x="196" y="346"/>
                    </a:lnTo>
                    <a:lnTo>
                      <a:pt x="166" y="346"/>
                    </a:lnTo>
                    <a:lnTo>
                      <a:pt x="160" y="345"/>
                    </a:lnTo>
                    <a:lnTo>
                      <a:pt x="155" y="344"/>
                    </a:lnTo>
                    <a:lnTo>
                      <a:pt x="149" y="341"/>
                    </a:lnTo>
                    <a:lnTo>
                      <a:pt x="145" y="338"/>
                    </a:lnTo>
                    <a:lnTo>
                      <a:pt x="141" y="333"/>
                    </a:lnTo>
                    <a:lnTo>
                      <a:pt x="138" y="328"/>
                    </a:lnTo>
                    <a:lnTo>
                      <a:pt x="136" y="322"/>
                    </a:lnTo>
                    <a:lnTo>
                      <a:pt x="136" y="316"/>
                    </a:lnTo>
                    <a:lnTo>
                      <a:pt x="136" y="286"/>
                    </a:lnTo>
                    <a:lnTo>
                      <a:pt x="136" y="280"/>
                    </a:lnTo>
                    <a:lnTo>
                      <a:pt x="138" y="275"/>
                    </a:lnTo>
                    <a:lnTo>
                      <a:pt x="141" y="269"/>
                    </a:lnTo>
                    <a:lnTo>
                      <a:pt x="145" y="265"/>
                    </a:lnTo>
                    <a:lnTo>
                      <a:pt x="149" y="261"/>
                    </a:lnTo>
                    <a:lnTo>
                      <a:pt x="155" y="259"/>
                    </a:lnTo>
                    <a:lnTo>
                      <a:pt x="160" y="256"/>
                    </a:lnTo>
                    <a:lnTo>
                      <a:pt x="166" y="256"/>
                    </a:lnTo>
                    <a:lnTo>
                      <a:pt x="196" y="256"/>
                    </a:lnTo>
                    <a:lnTo>
                      <a:pt x="196" y="196"/>
                    </a:lnTo>
                    <a:lnTo>
                      <a:pt x="166" y="196"/>
                    </a:lnTo>
                    <a:lnTo>
                      <a:pt x="160" y="195"/>
                    </a:lnTo>
                    <a:lnTo>
                      <a:pt x="155" y="193"/>
                    </a:lnTo>
                    <a:lnTo>
                      <a:pt x="149" y="191"/>
                    </a:lnTo>
                    <a:lnTo>
                      <a:pt x="145" y="187"/>
                    </a:lnTo>
                    <a:lnTo>
                      <a:pt x="141" y="182"/>
                    </a:lnTo>
                    <a:lnTo>
                      <a:pt x="138" y="177"/>
                    </a:lnTo>
                    <a:lnTo>
                      <a:pt x="136" y="172"/>
                    </a:lnTo>
                    <a:lnTo>
                      <a:pt x="136" y="165"/>
                    </a:lnTo>
                    <a:lnTo>
                      <a:pt x="136" y="135"/>
                    </a:lnTo>
                    <a:lnTo>
                      <a:pt x="136" y="130"/>
                    </a:lnTo>
                    <a:lnTo>
                      <a:pt x="138" y="123"/>
                    </a:lnTo>
                    <a:lnTo>
                      <a:pt x="141" y="119"/>
                    </a:lnTo>
                    <a:lnTo>
                      <a:pt x="145" y="115"/>
                    </a:lnTo>
                    <a:lnTo>
                      <a:pt x="149" y="110"/>
                    </a:lnTo>
                    <a:lnTo>
                      <a:pt x="155" y="108"/>
                    </a:lnTo>
                    <a:lnTo>
                      <a:pt x="160" y="106"/>
                    </a:lnTo>
                    <a:lnTo>
                      <a:pt x="166" y="105"/>
                    </a:lnTo>
                    <a:lnTo>
                      <a:pt x="196" y="105"/>
                    </a:lnTo>
                    <a:lnTo>
                      <a:pt x="19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7" y="2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325">
                <a:extLst>
                  <a:ext uri="{FF2B5EF4-FFF2-40B4-BE49-F238E27FC236}">
                    <a16:creationId xmlns:a16="http://schemas.microsoft.com/office/drawing/2014/main" id="{4E9C428E-133B-4690-9ED6-8917E4F1E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13" y="771525"/>
                <a:ext cx="66675" cy="287338"/>
              </a:xfrm>
              <a:custGeom>
                <a:avLst/>
                <a:gdLst>
                  <a:gd name="T0" fmla="*/ 30 w 211"/>
                  <a:gd name="T1" fmla="*/ 105 h 903"/>
                  <a:gd name="T2" fmla="*/ 41 w 211"/>
                  <a:gd name="T3" fmla="*/ 107 h 903"/>
                  <a:gd name="T4" fmla="*/ 51 w 211"/>
                  <a:gd name="T5" fmla="*/ 115 h 903"/>
                  <a:gd name="T6" fmla="*/ 58 w 211"/>
                  <a:gd name="T7" fmla="*/ 123 h 903"/>
                  <a:gd name="T8" fmla="*/ 60 w 211"/>
                  <a:gd name="T9" fmla="*/ 135 h 903"/>
                  <a:gd name="T10" fmla="*/ 60 w 211"/>
                  <a:gd name="T11" fmla="*/ 172 h 903"/>
                  <a:gd name="T12" fmla="*/ 55 w 211"/>
                  <a:gd name="T13" fmla="*/ 182 h 903"/>
                  <a:gd name="T14" fmla="*/ 47 w 211"/>
                  <a:gd name="T15" fmla="*/ 191 h 903"/>
                  <a:gd name="T16" fmla="*/ 36 w 211"/>
                  <a:gd name="T17" fmla="*/ 195 h 903"/>
                  <a:gd name="T18" fmla="*/ 0 w 211"/>
                  <a:gd name="T19" fmla="*/ 196 h 903"/>
                  <a:gd name="T20" fmla="*/ 30 w 211"/>
                  <a:gd name="T21" fmla="*/ 557 h 903"/>
                  <a:gd name="T22" fmla="*/ 41 w 211"/>
                  <a:gd name="T23" fmla="*/ 560 h 903"/>
                  <a:gd name="T24" fmla="*/ 51 w 211"/>
                  <a:gd name="T25" fmla="*/ 566 h 903"/>
                  <a:gd name="T26" fmla="*/ 58 w 211"/>
                  <a:gd name="T27" fmla="*/ 576 h 903"/>
                  <a:gd name="T28" fmla="*/ 60 w 211"/>
                  <a:gd name="T29" fmla="*/ 587 h 903"/>
                  <a:gd name="T30" fmla="*/ 60 w 211"/>
                  <a:gd name="T31" fmla="*/ 623 h 903"/>
                  <a:gd name="T32" fmla="*/ 55 w 211"/>
                  <a:gd name="T33" fmla="*/ 634 h 903"/>
                  <a:gd name="T34" fmla="*/ 47 w 211"/>
                  <a:gd name="T35" fmla="*/ 643 h 903"/>
                  <a:gd name="T36" fmla="*/ 36 w 211"/>
                  <a:gd name="T37" fmla="*/ 647 h 903"/>
                  <a:gd name="T38" fmla="*/ 0 w 211"/>
                  <a:gd name="T39" fmla="*/ 648 h 903"/>
                  <a:gd name="T40" fmla="*/ 30 w 211"/>
                  <a:gd name="T41" fmla="*/ 708 h 903"/>
                  <a:gd name="T42" fmla="*/ 41 w 211"/>
                  <a:gd name="T43" fmla="*/ 710 h 903"/>
                  <a:gd name="T44" fmla="*/ 51 w 211"/>
                  <a:gd name="T45" fmla="*/ 717 h 903"/>
                  <a:gd name="T46" fmla="*/ 58 w 211"/>
                  <a:gd name="T47" fmla="*/ 726 h 903"/>
                  <a:gd name="T48" fmla="*/ 60 w 211"/>
                  <a:gd name="T49" fmla="*/ 738 h 903"/>
                  <a:gd name="T50" fmla="*/ 60 w 211"/>
                  <a:gd name="T51" fmla="*/ 773 h 903"/>
                  <a:gd name="T52" fmla="*/ 55 w 211"/>
                  <a:gd name="T53" fmla="*/ 785 h 903"/>
                  <a:gd name="T54" fmla="*/ 47 w 211"/>
                  <a:gd name="T55" fmla="*/ 793 h 903"/>
                  <a:gd name="T56" fmla="*/ 36 w 211"/>
                  <a:gd name="T57" fmla="*/ 797 h 903"/>
                  <a:gd name="T58" fmla="*/ 0 w 211"/>
                  <a:gd name="T59" fmla="*/ 798 h 903"/>
                  <a:gd name="T60" fmla="*/ 211 w 211"/>
                  <a:gd name="T61" fmla="*/ 903 h 903"/>
                  <a:gd name="T62" fmla="*/ 181 w 211"/>
                  <a:gd name="T63" fmla="*/ 497 h 903"/>
                  <a:gd name="T64" fmla="*/ 169 w 211"/>
                  <a:gd name="T65" fmla="*/ 495 h 903"/>
                  <a:gd name="T66" fmla="*/ 159 w 211"/>
                  <a:gd name="T67" fmla="*/ 488 h 903"/>
                  <a:gd name="T68" fmla="*/ 153 w 211"/>
                  <a:gd name="T69" fmla="*/ 478 h 903"/>
                  <a:gd name="T70" fmla="*/ 151 w 211"/>
                  <a:gd name="T71" fmla="*/ 467 h 903"/>
                  <a:gd name="T72" fmla="*/ 151 w 211"/>
                  <a:gd name="T73" fmla="*/ 430 h 903"/>
                  <a:gd name="T74" fmla="*/ 155 w 211"/>
                  <a:gd name="T75" fmla="*/ 419 h 903"/>
                  <a:gd name="T76" fmla="*/ 164 w 211"/>
                  <a:gd name="T77" fmla="*/ 412 h 903"/>
                  <a:gd name="T78" fmla="*/ 174 w 211"/>
                  <a:gd name="T79" fmla="*/ 408 h 903"/>
                  <a:gd name="T80" fmla="*/ 211 w 211"/>
                  <a:gd name="T81" fmla="*/ 407 h 903"/>
                  <a:gd name="T82" fmla="*/ 181 w 211"/>
                  <a:gd name="T83" fmla="*/ 346 h 903"/>
                  <a:gd name="T84" fmla="*/ 169 w 211"/>
                  <a:gd name="T85" fmla="*/ 344 h 903"/>
                  <a:gd name="T86" fmla="*/ 159 w 211"/>
                  <a:gd name="T87" fmla="*/ 338 h 903"/>
                  <a:gd name="T88" fmla="*/ 153 w 211"/>
                  <a:gd name="T89" fmla="*/ 328 h 903"/>
                  <a:gd name="T90" fmla="*/ 151 w 211"/>
                  <a:gd name="T91" fmla="*/ 316 h 903"/>
                  <a:gd name="T92" fmla="*/ 151 w 211"/>
                  <a:gd name="T93" fmla="*/ 280 h 903"/>
                  <a:gd name="T94" fmla="*/ 155 w 211"/>
                  <a:gd name="T95" fmla="*/ 269 h 903"/>
                  <a:gd name="T96" fmla="*/ 164 w 211"/>
                  <a:gd name="T97" fmla="*/ 261 h 903"/>
                  <a:gd name="T98" fmla="*/ 174 w 211"/>
                  <a:gd name="T99" fmla="*/ 256 h 903"/>
                  <a:gd name="T100" fmla="*/ 211 w 211"/>
                  <a:gd name="T101" fmla="*/ 256 h 903"/>
                  <a:gd name="T102" fmla="*/ 181 w 211"/>
                  <a:gd name="T103" fmla="*/ 196 h 903"/>
                  <a:gd name="T104" fmla="*/ 169 w 211"/>
                  <a:gd name="T105" fmla="*/ 193 h 903"/>
                  <a:gd name="T106" fmla="*/ 159 w 211"/>
                  <a:gd name="T107" fmla="*/ 187 h 903"/>
                  <a:gd name="T108" fmla="*/ 153 w 211"/>
                  <a:gd name="T109" fmla="*/ 177 h 903"/>
                  <a:gd name="T110" fmla="*/ 151 w 211"/>
                  <a:gd name="T111" fmla="*/ 165 h 903"/>
                  <a:gd name="T112" fmla="*/ 151 w 211"/>
                  <a:gd name="T113" fmla="*/ 130 h 903"/>
                  <a:gd name="T114" fmla="*/ 155 w 211"/>
                  <a:gd name="T115" fmla="*/ 119 h 903"/>
                  <a:gd name="T116" fmla="*/ 164 w 211"/>
                  <a:gd name="T117" fmla="*/ 110 h 903"/>
                  <a:gd name="T118" fmla="*/ 174 w 211"/>
                  <a:gd name="T119" fmla="*/ 106 h 903"/>
                  <a:gd name="T120" fmla="*/ 211 w 211"/>
                  <a:gd name="T121" fmla="*/ 105 h 903"/>
                  <a:gd name="T122" fmla="*/ 0 w 211"/>
                  <a:gd name="T123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1" h="903">
                    <a:moveTo>
                      <a:pt x="0" y="105"/>
                    </a:moveTo>
                    <a:lnTo>
                      <a:pt x="30" y="105"/>
                    </a:lnTo>
                    <a:lnTo>
                      <a:pt x="36" y="106"/>
                    </a:lnTo>
                    <a:lnTo>
                      <a:pt x="41" y="107"/>
                    </a:lnTo>
                    <a:lnTo>
                      <a:pt x="47" y="110"/>
                    </a:lnTo>
                    <a:lnTo>
                      <a:pt x="51" y="115"/>
                    </a:lnTo>
                    <a:lnTo>
                      <a:pt x="55" y="119"/>
                    </a:lnTo>
                    <a:lnTo>
                      <a:pt x="58" y="123"/>
                    </a:lnTo>
                    <a:lnTo>
                      <a:pt x="60" y="130"/>
                    </a:lnTo>
                    <a:lnTo>
                      <a:pt x="60" y="135"/>
                    </a:lnTo>
                    <a:lnTo>
                      <a:pt x="60" y="165"/>
                    </a:lnTo>
                    <a:lnTo>
                      <a:pt x="60" y="172"/>
                    </a:lnTo>
                    <a:lnTo>
                      <a:pt x="58" y="177"/>
                    </a:lnTo>
                    <a:lnTo>
                      <a:pt x="55" y="182"/>
                    </a:lnTo>
                    <a:lnTo>
                      <a:pt x="51" y="187"/>
                    </a:lnTo>
                    <a:lnTo>
                      <a:pt x="47" y="191"/>
                    </a:lnTo>
                    <a:lnTo>
                      <a:pt x="41" y="193"/>
                    </a:lnTo>
                    <a:lnTo>
                      <a:pt x="36" y="195"/>
                    </a:lnTo>
                    <a:lnTo>
                      <a:pt x="30" y="196"/>
                    </a:lnTo>
                    <a:lnTo>
                      <a:pt x="0" y="196"/>
                    </a:lnTo>
                    <a:lnTo>
                      <a:pt x="0" y="557"/>
                    </a:lnTo>
                    <a:lnTo>
                      <a:pt x="30" y="557"/>
                    </a:lnTo>
                    <a:lnTo>
                      <a:pt x="36" y="558"/>
                    </a:lnTo>
                    <a:lnTo>
                      <a:pt x="41" y="560"/>
                    </a:lnTo>
                    <a:lnTo>
                      <a:pt x="47" y="562"/>
                    </a:lnTo>
                    <a:lnTo>
                      <a:pt x="51" y="566"/>
                    </a:lnTo>
                    <a:lnTo>
                      <a:pt x="55" y="571"/>
                    </a:lnTo>
                    <a:lnTo>
                      <a:pt x="58" y="576"/>
                    </a:lnTo>
                    <a:lnTo>
                      <a:pt x="60" y="581"/>
                    </a:lnTo>
                    <a:lnTo>
                      <a:pt x="60" y="587"/>
                    </a:lnTo>
                    <a:lnTo>
                      <a:pt x="60" y="618"/>
                    </a:lnTo>
                    <a:lnTo>
                      <a:pt x="60" y="623"/>
                    </a:lnTo>
                    <a:lnTo>
                      <a:pt x="58" y="629"/>
                    </a:lnTo>
                    <a:lnTo>
                      <a:pt x="55" y="634"/>
                    </a:lnTo>
                    <a:lnTo>
                      <a:pt x="51" y="638"/>
                    </a:lnTo>
                    <a:lnTo>
                      <a:pt x="47" y="643"/>
                    </a:lnTo>
                    <a:lnTo>
                      <a:pt x="41" y="645"/>
                    </a:lnTo>
                    <a:lnTo>
                      <a:pt x="36" y="647"/>
                    </a:lnTo>
                    <a:lnTo>
                      <a:pt x="30" y="648"/>
                    </a:lnTo>
                    <a:lnTo>
                      <a:pt x="0" y="648"/>
                    </a:lnTo>
                    <a:lnTo>
                      <a:pt x="0" y="708"/>
                    </a:lnTo>
                    <a:lnTo>
                      <a:pt x="30" y="708"/>
                    </a:lnTo>
                    <a:lnTo>
                      <a:pt x="36" y="708"/>
                    </a:lnTo>
                    <a:lnTo>
                      <a:pt x="41" y="710"/>
                    </a:lnTo>
                    <a:lnTo>
                      <a:pt x="47" y="712"/>
                    </a:lnTo>
                    <a:lnTo>
                      <a:pt x="51" y="717"/>
                    </a:lnTo>
                    <a:lnTo>
                      <a:pt x="55" y="721"/>
                    </a:lnTo>
                    <a:lnTo>
                      <a:pt x="58" y="726"/>
                    </a:lnTo>
                    <a:lnTo>
                      <a:pt x="60" y="732"/>
                    </a:lnTo>
                    <a:lnTo>
                      <a:pt x="60" y="738"/>
                    </a:lnTo>
                    <a:lnTo>
                      <a:pt x="60" y="768"/>
                    </a:lnTo>
                    <a:lnTo>
                      <a:pt x="60" y="773"/>
                    </a:lnTo>
                    <a:lnTo>
                      <a:pt x="58" y="780"/>
                    </a:lnTo>
                    <a:lnTo>
                      <a:pt x="55" y="785"/>
                    </a:lnTo>
                    <a:lnTo>
                      <a:pt x="51" y="789"/>
                    </a:lnTo>
                    <a:lnTo>
                      <a:pt x="47" y="793"/>
                    </a:lnTo>
                    <a:lnTo>
                      <a:pt x="41" y="796"/>
                    </a:lnTo>
                    <a:lnTo>
                      <a:pt x="36" y="797"/>
                    </a:lnTo>
                    <a:lnTo>
                      <a:pt x="30" y="798"/>
                    </a:lnTo>
                    <a:lnTo>
                      <a:pt x="0" y="798"/>
                    </a:lnTo>
                    <a:lnTo>
                      <a:pt x="0" y="903"/>
                    </a:lnTo>
                    <a:lnTo>
                      <a:pt x="211" y="903"/>
                    </a:lnTo>
                    <a:lnTo>
                      <a:pt x="211" y="497"/>
                    </a:lnTo>
                    <a:lnTo>
                      <a:pt x="181" y="497"/>
                    </a:lnTo>
                    <a:lnTo>
                      <a:pt x="174" y="497"/>
                    </a:lnTo>
                    <a:lnTo>
                      <a:pt x="169" y="495"/>
                    </a:lnTo>
                    <a:lnTo>
                      <a:pt x="164" y="491"/>
                    </a:lnTo>
                    <a:lnTo>
                      <a:pt x="159" y="488"/>
                    </a:lnTo>
                    <a:lnTo>
                      <a:pt x="155" y="484"/>
                    </a:lnTo>
                    <a:lnTo>
                      <a:pt x="153" y="478"/>
                    </a:lnTo>
                    <a:lnTo>
                      <a:pt x="151" y="473"/>
                    </a:lnTo>
                    <a:lnTo>
                      <a:pt x="151" y="467"/>
                    </a:lnTo>
                    <a:lnTo>
                      <a:pt x="151" y="437"/>
                    </a:lnTo>
                    <a:lnTo>
                      <a:pt x="151" y="430"/>
                    </a:lnTo>
                    <a:lnTo>
                      <a:pt x="153" y="425"/>
                    </a:lnTo>
                    <a:lnTo>
                      <a:pt x="155" y="419"/>
                    </a:lnTo>
                    <a:lnTo>
                      <a:pt x="159" y="415"/>
                    </a:lnTo>
                    <a:lnTo>
                      <a:pt x="164" y="412"/>
                    </a:lnTo>
                    <a:lnTo>
                      <a:pt x="169" y="409"/>
                    </a:lnTo>
                    <a:lnTo>
                      <a:pt x="174" y="408"/>
                    </a:lnTo>
                    <a:lnTo>
                      <a:pt x="181" y="407"/>
                    </a:lnTo>
                    <a:lnTo>
                      <a:pt x="211" y="407"/>
                    </a:lnTo>
                    <a:lnTo>
                      <a:pt x="211" y="346"/>
                    </a:lnTo>
                    <a:lnTo>
                      <a:pt x="181" y="346"/>
                    </a:lnTo>
                    <a:lnTo>
                      <a:pt x="174" y="345"/>
                    </a:lnTo>
                    <a:lnTo>
                      <a:pt x="169" y="344"/>
                    </a:lnTo>
                    <a:lnTo>
                      <a:pt x="164" y="341"/>
                    </a:lnTo>
                    <a:lnTo>
                      <a:pt x="159" y="338"/>
                    </a:lnTo>
                    <a:lnTo>
                      <a:pt x="155" y="333"/>
                    </a:lnTo>
                    <a:lnTo>
                      <a:pt x="153" y="328"/>
                    </a:lnTo>
                    <a:lnTo>
                      <a:pt x="151" y="322"/>
                    </a:lnTo>
                    <a:lnTo>
                      <a:pt x="151" y="316"/>
                    </a:lnTo>
                    <a:lnTo>
                      <a:pt x="151" y="286"/>
                    </a:lnTo>
                    <a:lnTo>
                      <a:pt x="151" y="280"/>
                    </a:lnTo>
                    <a:lnTo>
                      <a:pt x="153" y="275"/>
                    </a:lnTo>
                    <a:lnTo>
                      <a:pt x="155" y="269"/>
                    </a:lnTo>
                    <a:lnTo>
                      <a:pt x="159" y="265"/>
                    </a:lnTo>
                    <a:lnTo>
                      <a:pt x="164" y="261"/>
                    </a:lnTo>
                    <a:lnTo>
                      <a:pt x="169" y="259"/>
                    </a:lnTo>
                    <a:lnTo>
                      <a:pt x="174" y="256"/>
                    </a:lnTo>
                    <a:lnTo>
                      <a:pt x="181" y="256"/>
                    </a:lnTo>
                    <a:lnTo>
                      <a:pt x="211" y="256"/>
                    </a:lnTo>
                    <a:lnTo>
                      <a:pt x="211" y="196"/>
                    </a:lnTo>
                    <a:lnTo>
                      <a:pt x="181" y="196"/>
                    </a:lnTo>
                    <a:lnTo>
                      <a:pt x="174" y="195"/>
                    </a:lnTo>
                    <a:lnTo>
                      <a:pt x="169" y="193"/>
                    </a:lnTo>
                    <a:lnTo>
                      <a:pt x="164" y="191"/>
                    </a:lnTo>
                    <a:lnTo>
                      <a:pt x="159" y="187"/>
                    </a:lnTo>
                    <a:lnTo>
                      <a:pt x="155" y="182"/>
                    </a:lnTo>
                    <a:lnTo>
                      <a:pt x="153" y="177"/>
                    </a:lnTo>
                    <a:lnTo>
                      <a:pt x="151" y="172"/>
                    </a:lnTo>
                    <a:lnTo>
                      <a:pt x="151" y="165"/>
                    </a:lnTo>
                    <a:lnTo>
                      <a:pt x="151" y="135"/>
                    </a:lnTo>
                    <a:lnTo>
                      <a:pt x="151" y="130"/>
                    </a:lnTo>
                    <a:lnTo>
                      <a:pt x="153" y="123"/>
                    </a:lnTo>
                    <a:lnTo>
                      <a:pt x="155" y="119"/>
                    </a:lnTo>
                    <a:lnTo>
                      <a:pt x="159" y="115"/>
                    </a:lnTo>
                    <a:lnTo>
                      <a:pt x="164" y="110"/>
                    </a:lnTo>
                    <a:lnTo>
                      <a:pt x="169" y="108"/>
                    </a:lnTo>
                    <a:lnTo>
                      <a:pt x="174" y="106"/>
                    </a:lnTo>
                    <a:lnTo>
                      <a:pt x="181" y="105"/>
                    </a:lnTo>
                    <a:lnTo>
                      <a:pt x="211" y="105"/>
                    </a:lnTo>
                    <a:lnTo>
                      <a:pt x="211" y="0"/>
                    </a:lnTo>
                    <a:lnTo>
                      <a:pt x="0" y="0"/>
                    </a:lnTo>
                    <a:lnTo>
                      <a:pt x="0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326">
                <a:extLst>
                  <a:ext uri="{FF2B5EF4-FFF2-40B4-BE49-F238E27FC236}">
                    <a16:creationId xmlns:a16="http://schemas.microsoft.com/office/drawing/2014/main" id="{505F0C26-0335-4A1D-AA0D-8C830A4F0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325" y="771525"/>
                <a:ext cx="68263" cy="287338"/>
              </a:xfrm>
              <a:custGeom>
                <a:avLst/>
                <a:gdLst>
                  <a:gd name="T0" fmla="*/ 30 w 211"/>
                  <a:gd name="T1" fmla="*/ 105 h 903"/>
                  <a:gd name="T2" fmla="*/ 42 w 211"/>
                  <a:gd name="T3" fmla="*/ 107 h 903"/>
                  <a:gd name="T4" fmla="*/ 52 w 211"/>
                  <a:gd name="T5" fmla="*/ 115 h 903"/>
                  <a:gd name="T6" fmla="*/ 58 w 211"/>
                  <a:gd name="T7" fmla="*/ 123 h 903"/>
                  <a:gd name="T8" fmla="*/ 60 w 211"/>
                  <a:gd name="T9" fmla="*/ 135 h 903"/>
                  <a:gd name="T10" fmla="*/ 59 w 211"/>
                  <a:gd name="T11" fmla="*/ 172 h 903"/>
                  <a:gd name="T12" fmla="*/ 55 w 211"/>
                  <a:gd name="T13" fmla="*/ 182 h 903"/>
                  <a:gd name="T14" fmla="*/ 47 w 211"/>
                  <a:gd name="T15" fmla="*/ 191 h 903"/>
                  <a:gd name="T16" fmla="*/ 36 w 211"/>
                  <a:gd name="T17" fmla="*/ 195 h 903"/>
                  <a:gd name="T18" fmla="*/ 0 w 211"/>
                  <a:gd name="T19" fmla="*/ 196 h 903"/>
                  <a:gd name="T20" fmla="*/ 30 w 211"/>
                  <a:gd name="T21" fmla="*/ 256 h 903"/>
                  <a:gd name="T22" fmla="*/ 42 w 211"/>
                  <a:gd name="T23" fmla="*/ 259 h 903"/>
                  <a:gd name="T24" fmla="*/ 52 w 211"/>
                  <a:gd name="T25" fmla="*/ 265 h 903"/>
                  <a:gd name="T26" fmla="*/ 58 w 211"/>
                  <a:gd name="T27" fmla="*/ 275 h 903"/>
                  <a:gd name="T28" fmla="*/ 60 w 211"/>
                  <a:gd name="T29" fmla="*/ 286 h 903"/>
                  <a:gd name="T30" fmla="*/ 59 w 211"/>
                  <a:gd name="T31" fmla="*/ 322 h 903"/>
                  <a:gd name="T32" fmla="*/ 55 w 211"/>
                  <a:gd name="T33" fmla="*/ 333 h 903"/>
                  <a:gd name="T34" fmla="*/ 47 w 211"/>
                  <a:gd name="T35" fmla="*/ 341 h 903"/>
                  <a:gd name="T36" fmla="*/ 36 w 211"/>
                  <a:gd name="T37" fmla="*/ 345 h 903"/>
                  <a:gd name="T38" fmla="*/ 0 w 211"/>
                  <a:gd name="T39" fmla="*/ 346 h 903"/>
                  <a:gd name="T40" fmla="*/ 30 w 211"/>
                  <a:gd name="T41" fmla="*/ 708 h 903"/>
                  <a:gd name="T42" fmla="*/ 42 w 211"/>
                  <a:gd name="T43" fmla="*/ 710 h 903"/>
                  <a:gd name="T44" fmla="*/ 52 w 211"/>
                  <a:gd name="T45" fmla="*/ 717 h 903"/>
                  <a:gd name="T46" fmla="*/ 58 w 211"/>
                  <a:gd name="T47" fmla="*/ 726 h 903"/>
                  <a:gd name="T48" fmla="*/ 60 w 211"/>
                  <a:gd name="T49" fmla="*/ 738 h 903"/>
                  <a:gd name="T50" fmla="*/ 59 w 211"/>
                  <a:gd name="T51" fmla="*/ 773 h 903"/>
                  <a:gd name="T52" fmla="*/ 55 w 211"/>
                  <a:gd name="T53" fmla="*/ 785 h 903"/>
                  <a:gd name="T54" fmla="*/ 47 w 211"/>
                  <a:gd name="T55" fmla="*/ 793 h 903"/>
                  <a:gd name="T56" fmla="*/ 36 w 211"/>
                  <a:gd name="T57" fmla="*/ 797 h 903"/>
                  <a:gd name="T58" fmla="*/ 0 w 211"/>
                  <a:gd name="T59" fmla="*/ 798 h 903"/>
                  <a:gd name="T60" fmla="*/ 211 w 211"/>
                  <a:gd name="T61" fmla="*/ 903 h 903"/>
                  <a:gd name="T62" fmla="*/ 181 w 211"/>
                  <a:gd name="T63" fmla="*/ 798 h 903"/>
                  <a:gd name="T64" fmla="*/ 169 w 211"/>
                  <a:gd name="T65" fmla="*/ 796 h 903"/>
                  <a:gd name="T66" fmla="*/ 159 w 211"/>
                  <a:gd name="T67" fmla="*/ 789 h 903"/>
                  <a:gd name="T68" fmla="*/ 153 w 211"/>
                  <a:gd name="T69" fmla="*/ 780 h 903"/>
                  <a:gd name="T70" fmla="*/ 151 w 211"/>
                  <a:gd name="T71" fmla="*/ 768 h 903"/>
                  <a:gd name="T72" fmla="*/ 152 w 211"/>
                  <a:gd name="T73" fmla="*/ 732 h 903"/>
                  <a:gd name="T74" fmla="*/ 156 w 211"/>
                  <a:gd name="T75" fmla="*/ 721 h 903"/>
                  <a:gd name="T76" fmla="*/ 164 w 211"/>
                  <a:gd name="T77" fmla="*/ 713 h 903"/>
                  <a:gd name="T78" fmla="*/ 175 w 211"/>
                  <a:gd name="T79" fmla="*/ 708 h 903"/>
                  <a:gd name="T80" fmla="*/ 211 w 211"/>
                  <a:gd name="T81" fmla="*/ 708 h 903"/>
                  <a:gd name="T82" fmla="*/ 181 w 211"/>
                  <a:gd name="T83" fmla="*/ 648 h 903"/>
                  <a:gd name="T84" fmla="*/ 169 w 211"/>
                  <a:gd name="T85" fmla="*/ 645 h 903"/>
                  <a:gd name="T86" fmla="*/ 159 w 211"/>
                  <a:gd name="T87" fmla="*/ 638 h 903"/>
                  <a:gd name="T88" fmla="*/ 153 w 211"/>
                  <a:gd name="T89" fmla="*/ 629 h 903"/>
                  <a:gd name="T90" fmla="*/ 151 w 211"/>
                  <a:gd name="T91" fmla="*/ 618 h 903"/>
                  <a:gd name="T92" fmla="*/ 152 w 211"/>
                  <a:gd name="T93" fmla="*/ 581 h 903"/>
                  <a:gd name="T94" fmla="*/ 156 w 211"/>
                  <a:gd name="T95" fmla="*/ 571 h 903"/>
                  <a:gd name="T96" fmla="*/ 164 w 211"/>
                  <a:gd name="T97" fmla="*/ 562 h 903"/>
                  <a:gd name="T98" fmla="*/ 175 w 211"/>
                  <a:gd name="T99" fmla="*/ 558 h 903"/>
                  <a:gd name="T100" fmla="*/ 211 w 211"/>
                  <a:gd name="T101" fmla="*/ 557 h 903"/>
                  <a:gd name="T102" fmla="*/ 181 w 211"/>
                  <a:gd name="T103" fmla="*/ 196 h 903"/>
                  <a:gd name="T104" fmla="*/ 169 w 211"/>
                  <a:gd name="T105" fmla="*/ 193 h 903"/>
                  <a:gd name="T106" fmla="*/ 159 w 211"/>
                  <a:gd name="T107" fmla="*/ 187 h 903"/>
                  <a:gd name="T108" fmla="*/ 153 w 211"/>
                  <a:gd name="T109" fmla="*/ 177 h 903"/>
                  <a:gd name="T110" fmla="*/ 151 w 211"/>
                  <a:gd name="T111" fmla="*/ 165 h 903"/>
                  <a:gd name="T112" fmla="*/ 152 w 211"/>
                  <a:gd name="T113" fmla="*/ 130 h 903"/>
                  <a:gd name="T114" fmla="*/ 156 w 211"/>
                  <a:gd name="T115" fmla="*/ 119 h 903"/>
                  <a:gd name="T116" fmla="*/ 164 w 211"/>
                  <a:gd name="T117" fmla="*/ 110 h 903"/>
                  <a:gd name="T118" fmla="*/ 175 w 211"/>
                  <a:gd name="T119" fmla="*/ 106 h 903"/>
                  <a:gd name="T120" fmla="*/ 211 w 211"/>
                  <a:gd name="T121" fmla="*/ 105 h 903"/>
                  <a:gd name="T122" fmla="*/ 0 w 211"/>
                  <a:gd name="T123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1" h="903">
                    <a:moveTo>
                      <a:pt x="0" y="105"/>
                    </a:moveTo>
                    <a:lnTo>
                      <a:pt x="30" y="105"/>
                    </a:lnTo>
                    <a:lnTo>
                      <a:pt x="36" y="106"/>
                    </a:lnTo>
                    <a:lnTo>
                      <a:pt x="42" y="107"/>
                    </a:lnTo>
                    <a:lnTo>
                      <a:pt x="47" y="110"/>
                    </a:lnTo>
                    <a:lnTo>
                      <a:pt x="52" y="115"/>
                    </a:lnTo>
                    <a:lnTo>
                      <a:pt x="55" y="119"/>
                    </a:lnTo>
                    <a:lnTo>
                      <a:pt x="58" y="123"/>
                    </a:lnTo>
                    <a:lnTo>
                      <a:pt x="59" y="130"/>
                    </a:lnTo>
                    <a:lnTo>
                      <a:pt x="60" y="135"/>
                    </a:lnTo>
                    <a:lnTo>
                      <a:pt x="60" y="165"/>
                    </a:lnTo>
                    <a:lnTo>
                      <a:pt x="59" y="172"/>
                    </a:lnTo>
                    <a:lnTo>
                      <a:pt x="58" y="177"/>
                    </a:lnTo>
                    <a:lnTo>
                      <a:pt x="55" y="182"/>
                    </a:lnTo>
                    <a:lnTo>
                      <a:pt x="52" y="187"/>
                    </a:lnTo>
                    <a:lnTo>
                      <a:pt x="47" y="191"/>
                    </a:lnTo>
                    <a:lnTo>
                      <a:pt x="42" y="193"/>
                    </a:lnTo>
                    <a:lnTo>
                      <a:pt x="36" y="195"/>
                    </a:lnTo>
                    <a:lnTo>
                      <a:pt x="30" y="196"/>
                    </a:lnTo>
                    <a:lnTo>
                      <a:pt x="0" y="196"/>
                    </a:lnTo>
                    <a:lnTo>
                      <a:pt x="0" y="256"/>
                    </a:lnTo>
                    <a:lnTo>
                      <a:pt x="30" y="256"/>
                    </a:lnTo>
                    <a:lnTo>
                      <a:pt x="36" y="256"/>
                    </a:lnTo>
                    <a:lnTo>
                      <a:pt x="42" y="259"/>
                    </a:lnTo>
                    <a:lnTo>
                      <a:pt x="47" y="261"/>
                    </a:lnTo>
                    <a:lnTo>
                      <a:pt x="52" y="265"/>
                    </a:lnTo>
                    <a:lnTo>
                      <a:pt x="55" y="269"/>
                    </a:lnTo>
                    <a:lnTo>
                      <a:pt x="58" y="275"/>
                    </a:lnTo>
                    <a:lnTo>
                      <a:pt x="59" y="280"/>
                    </a:lnTo>
                    <a:lnTo>
                      <a:pt x="60" y="286"/>
                    </a:lnTo>
                    <a:lnTo>
                      <a:pt x="60" y="316"/>
                    </a:lnTo>
                    <a:lnTo>
                      <a:pt x="59" y="322"/>
                    </a:lnTo>
                    <a:lnTo>
                      <a:pt x="58" y="328"/>
                    </a:lnTo>
                    <a:lnTo>
                      <a:pt x="55" y="333"/>
                    </a:lnTo>
                    <a:lnTo>
                      <a:pt x="52" y="338"/>
                    </a:lnTo>
                    <a:lnTo>
                      <a:pt x="47" y="341"/>
                    </a:lnTo>
                    <a:lnTo>
                      <a:pt x="42" y="344"/>
                    </a:lnTo>
                    <a:lnTo>
                      <a:pt x="36" y="345"/>
                    </a:lnTo>
                    <a:lnTo>
                      <a:pt x="30" y="346"/>
                    </a:lnTo>
                    <a:lnTo>
                      <a:pt x="0" y="346"/>
                    </a:lnTo>
                    <a:lnTo>
                      <a:pt x="0" y="708"/>
                    </a:lnTo>
                    <a:lnTo>
                      <a:pt x="30" y="708"/>
                    </a:lnTo>
                    <a:lnTo>
                      <a:pt x="36" y="708"/>
                    </a:lnTo>
                    <a:lnTo>
                      <a:pt x="42" y="710"/>
                    </a:lnTo>
                    <a:lnTo>
                      <a:pt x="47" y="712"/>
                    </a:lnTo>
                    <a:lnTo>
                      <a:pt x="52" y="717"/>
                    </a:lnTo>
                    <a:lnTo>
                      <a:pt x="55" y="721"/>
                    </a:lnTo>
                    <a:lnTo>
                      <a:pt x="58" y="726"/>
                    </a:lnTo>
                    <a:lnTo>
                      <a:pt x="59" y="732"/>
                    </a:lnTo>
                    <a:lnTo>
                      <a:pt x="60" y="738"/>
                    </a:lnTo>
                    <a:lnTo>
                      <a:pt x="60" y="768"/>
                    </a:lnTo>
                    <a:lnTo>
                      <a:pt x="59" y="773"/>
                    </a:lnTo>
                    <a:lnTo>
                      <a:pt x="58" y="780"/>
                    </a:lnTo>
                    <a:lnTo>
                      <a:pt x="55" y="785"/>
                    </a:lnTo>
                    <a:lnTo>
                      <a:pt x="52" y="789"/>
                    </a:lnTo>
                    <a:lnTo>
                      <a:pt x="47" y="793"/>
                    </a:lnTo>
                    <a:lnTo>
                      <a:pt x="42" y="796"/>
                    </a:lnTo>
                    <a:lnTo>
                      <a:pt x="36" y="797"/>
                    </a:lnTo>
                    <a:lnTo>
                      <a:pt x="30" y="798"/>
                    </a:lnTo>
                    <a:lnTo>
                      <a:pt x="0" y="798"/>
                    </a:lnTo>
                    <a:lnTo>
                      <a:pt x="0" y="903"/>
                    </a:lnTo>
                    <a:lnTo>
                      <a:pt x="211" y="903"/>
                    </a:lnTo>
                    <a:lnTo>
                      <a:pt x="211" y="798"/>
                    </a:lnTo>
                    <a:lnTo>
                      <a:pt x="181" y="798"/>
                    </a:lnTo>
                    <a:lnTo>
                      <a:pt x="175" y="797"/>
                    </a:lnTo>
                    <a:lnTo>
                      <a:pt x="169" y="796"/>
                    </a:lnTo>
                    <a:lnTo>
                      <a:pt x="164" y="793"/>
                    </a:lnTo>
                    <a:lnTo>
                      <a:pt x="159" y="789"/>
                    </a:lnTo>
                    <a:lnTo>
                      <a:pt x="156" y="785"/>
                    </a:lnTo>
                    <a:lnTo>
                      <a:pt x="153" y="780"/>
                    </a:lnTo>
                    <a:lnTo>
                      <a:pt x="152" y="774"/>
                    </a:lnTo>
                    <a:lnTo>
                      <a:pt x="151" y="768"/>
                    </a:lnTo>
                    <a:lnTo>
                      <a:pt x="151" y="738"/>
                    </a:lnTo>
                    <a:lnTo>
                      <a:pt x="152" y="732"/>
                    </a:lnTo>
                    <a:lnTo>
                      <a:pt x="153" y="726"/>
                    </a:lnTo>
                    <a:lnTo>
                      <a:pt x="156" y="721"/>
                    </a:lnTo>
                    <a:lnTo>
                      <a:pt x="159" y="717"/>
                    </a:lnTo>
                    <a:lnTo>
                      <a:pt x="164" y="713"/>
                    </a:lnTo>
                    <a:lnTo>
                      <a:pt x="169" y="710"/>
                    </a:lnTo>
                    <a:lnTo>
                      <a:pt x="175" y="708"/>
                    </a:lnTo>
                    <a:lnTo>
                      <a:pt x="181" y="708"/>
                    </a:lnTo>
                    <a:lnTo>
                      <a:pt x="211" y="708"/>
                    </a:lnTo>
                    <a:lnTo>
                      <a:pt x="211" y="648"/>
                    </a:lnTo>
                    <a:lnTo>
                      <a:pt x="181" y="648"/>
                    </a:lnTo>
                    <a:lnTo>
                      <a:pt x="175" y="647"/>
                    </a:lnTo>
                    <a:lnTo>
                      <a:pt x="169" y="645"/>
                    </a:lnTo>
                    <a:lnTo>
                      <a:pt x="164" y="643"/>
                    </a:lnTo>
                    <a:lnTo>
                      <a:pt x="159" y="638"/>
                    </a:lnTo>
                    <a:lnTo>
                      <a:pt x="156" y="634"/>
                    </a:lnTo>
                    <a:lnTo>
                      <a:pt x="153" y="629"/>
                    </a:lnTo>
                    <a:lnTo>
                      <a:pt x="152" y="623"/>
                    </a:lnTo>
                    <a:lnTo>
                      <a:pt x="151" y="618"/>
                    </a:lnTo>
                    <a:lnTo>
                      <a:pt x="151" y="587"/>
                    </a:lnTo>
                    <a:lnTo>
                      <a:pt x="152" y="581"/>
                    </a:lnTo>
                    <a:lnTo>
                      <a:pt x="153" y="576"/>
                    </a:lnTo>
                    <a:lnTo>
                      <a:pt x="156" y="571"/>
                    </a:lnTo>
                    <a:lnTo>
                      <a:pt x="159" y="566"/>
                    </a:lnTo>
                    <a:lnTo>
                      <a:pt x="164" y="562"/>
                    </a:lnTo>
                    <a:lnTo>
                      <a:pt x="169" y="560"/>
                    </a:lnTo>
                    <a:lnTo>
                      <a:pt x="175" y="558"/>
                    </a:lnTo>
                    <a:lnTo>
                      <a:pt x="181" y="557"/>
                    </a:lnTo>
                    <a:lnTo>
                      <a:pt x="211" y="557"/>
                    </a:lnTo>
                    <a:lnTo>
                      <a:pt x="211" y="196"/>
                    </a:lnTo>
                    <a:lnTo>
                      <a:pt x="181" y="196"/>
                    </a:lnTo>
                    <a:lnTo>
                      <a:pt x="175" y="195"/>
                    </a:lnTo>
                    <a:lnTo>
                      <a:pt x="169" y="193"/>
                    </a:lnTo>
                    <a:lnTo>
                      <a:pt x="164" y="191"/>
                    </a:lnTo>
                    <a:lnTo>
                      <a:pt x="159" y="187"/>
                    </a:lnTo>
                    <a:lnTo>
                      <a:pt x="156" y="182"/>
                    </a:lnTo>
                    <a:lnTo>
                      <a:pt x="153" y="177"/>
                    </a:lnTo>
                    <a:lnTo>
                      <a:pt x="152" y="172"/>
                    </a:lnTo>
                    <a:lnTo>
                      <a:pt x="151" y="165"/>
                    </a:lnTo>
                    <a:lnTo>
                      <a:pt x="151" y="135"/>
                    </a:lnTo>
                    <a:lnTo>
                      <a:pt x="152" y="130"/>
                    </a:lnTo>
                    <a:lnTo>
                      <a:pt x="153" y="123"/>
                    </a:lnTo>
                    <a:lnTo>
                      <a:pt x="156" y="119"/>
                    </a:lnTo>
                    <a:lnTo>
                      <a:pt x="159" y="115"/>
                    </a:lnTo>
                    <a:lnTo>
                      <a:pt x="164" y="110"/>
                    </a:lnTo>
                    <a:lnTo>
                      <a:pt x="169" y="108"/>
                    </a:lnTo>
                    <a:lnTo>
                      <a:pt x="175" y="106"/>
                    </a:lnTo>
                    <a:lnTo>
                      <a:pt x="181" y="105"/>
                    </a:lnTo>
                    <a:lnTo>
                      <a:pt x="211" y="105"/>
                    </a:lnTo>
                    <a:lnTo>
                      <a:pt x="211" y="0"/>
                    </a:lnTo>
                    <a:lnTo>
                      <a:pt x="0" y="0"/>
                    </a:lnTo>
                    <a:lnTo>
                      <a:pt x="0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327">
                <a:extLst>
                  <a:ext uri="{FF2B5EF4-FFF2-40B4-BE49-F238E27FC236}">
                    <a16:creationId xmlns:a16="http://schemas.microsoft.com/office/drawing/2014/main" id="{EE66CB30-F704-45C9-BA83-17BA7DC13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313" y="771525"/>
                <a:ext cx="61913" cy="287338"/>
              </a:xfrm>
              <a:custGeom>
                <a:avLst/>
                <a:gdLst>
                  <a:gd name="T0" fmla="*/ 0 w 195"/>
                  <a:gd name="T1" fmla="*/ 0 h 903"/>
                  <a:gd name="T2" fmla="*/ 30 w 195"/>
                  <a:gd name="T3" fmla="*/ 105 h 903"/>
                  <a:gd name="T4" fmla="*/ 42 w 195"/>
                  <a:gd name="T5" fmla="*/ 107 h 903"/>
                  <a:gd name="T6" fmla="*/ 51 w 195"/>
                  <a:gd name="T7" fmla="*/ 115 h 903"/>
                  <a:gd name="T8" fmla="*/ 58 w 195"/>
                  <a:gd name="T9" fmla="*/ 123 h 903"/>
                  <a:gd name="T10" fmla="*/ 60 w 195"/>
                  <a:gd name="T11" fmla="*/ 135 h 903"/>
                  <a:gd name="T12" fmla="*/ 59 w 195"/>
                  <a:gd name="T13" fmla="*/ 172 h 903"/>
                  <a:gd name="T14" fmla="*/ 55 w 195"/>
                  <a:gd name="T15" fmla="*/ 182 h 903"/>
                  <a:gd name="T16" fmla="*/ 47 w 195"/>
                  <a:gd name="T17" fmla="*/ 191 h 903"/>
                  <a:gd name="T18" fmla="*/ 36 w 195"/>
                  <a:gd name="T19" fmla="*/ 195 h 903"/>
                  <a:gd name="T20" fmla="*/ 0 w 195"/>
                  <a:gd name="T21" fmla="*/ 196 h 903"/>
                  <a:gd name="T22" fmla="*/ 30 w 195"/>
                  <a:gd name="T23" fmla="*/ 256 h 903"/>
                  <a:gd name="T24" fmla="*/ 42 w 195"/>
                  <a:gd name="T25" fmla="*/ 259 h 903"/>
                  <a:gd name="T26" fmla="*/ 51 w 195"/>
                  <a:gd name="T27" fmla="*/ 265 h 903"/>
                  <a:gd name="T28" fmla="*/ 58 w 195"/>
                  <a:gd name="T29" fmla="*/ 275 h 903"/>
                  <a:gd name="T30" fmla="*/ 60 w 195"/>
                  <a:gd name="T31" fmla="*/ 286 h 903"/>
                  <a:gd name="T32" fmla="*/ 59 w 195"/>
                  <a:gd name="T33" fmla="*/ 322 h 903"/>
                  <a:gd name="T34" fmla="*/ 55 w 195"/>
                  <a:gd name="T35" fmla="*/ 333 h 903"/>
                  <a:gd name="T36" fmla="*/ 47 w 195"/>
                  <a:gd name="T37" fmla="*/ 341 h 903"/>
                  <a:gd name="T38" fmla="*/ 36 w 195"/>
                  <a:gd name="T39" fmla="*/ 345 h 903"/>
                  <a:gd name="T40" fmla="*/ 0 w 195"/>
                  <a:gd name="T41" fmla="*/ 346 h 903"/>
                  <a:gd name="T42" fmla="*/ 30 w 195"/>
                  <a:gd name="T43" fmla="*/ 407 h 903"/>
                  <a:gd name="T44" fmla="*/ 42 w 195"/>
                  <a:gd name="T45" fmla="*/ 409 h 903"/>
                  <a:gd name="T46" fmla="*/ 51 w 195"/>
                  <a:gd name="T47" fmla="*/ 415 h 903"/>
                  <a:gd name="T48" fmla="*/ 58 w 195"/>
                  <a:gd name="T49" fmla="*/ 425 h 903"/>
                  <a:gd name="T50" fmla="*/ 60 w 195"/>
                  <a:gd name="T51" fmla="*/ 437 h 903"/>
                  <a:gd name="T52" fmla="*/ 59 w 195"/>
                  <a:gd name="T53" fmla="*/ 473 h 903"/>
                  <a:gd name="T54" fmla="*/ 55 w 195"/>
                  <a:gd name="T55" fmla="*/ 484 h 903"/>
                  <a:gd name="T56" fmla="*/ 47 w 195"/>
                  <a:gd name="T57" fmla="*/ 491 h 903"/>
                  <a:gd name="T58" fmla="*/ 36 w 195"/>
                  <a:gd name="T59" fmla="*/ 497 h 903"/>
                  <a:gd name="T60" fmla="*/ 0 w 195"/>
                  <a:gd name="T61" fmla="*/ 497 h 903"/>
                  <a:gd name="T62" fmla="*/ 180 w 195"/>
                  <a:gd name="T63" fmla="*/ 903 h 903"/>
                  <a:gd name="T64" fmla="*/ 187 w 195"/>
                  <a:gd name="T65" fmla="*/ 902 h 903"/>
                  <a:gd name="T66" fmla="*/ 191 w 195"/>
                  <a:gd name="T67" fmla="*/ 899 h 903"/>
                  <a:gd name="T68" fmla="*/ 194 w 195"/>
                  <a:gd name="T69" fmla="*/ 895 h 903"/>
                  <a:gd name="T70" fmla="*/ 195 w 195"/>
                  <a:gd name="T71" fmla="*/ 888 h 903"/>
                  <a:gd name="T72" fmla="*/ 195 w 195"/>
                  <a:gd name="T73" fmla="*/ 12 h 903"/>
                  <a:gd name="T74" fmla="*/ 193 w 195"/>
                  <a:gd name="T75" fmla="*/ 6 h 903"/>
                  <a:gd name="T76" fmla="*/ 189 w 195"/>
                  <a:gd name="T77" fmla="*/ 2 h 903"/>
                  <a:gd name="T78" fmla="*/ 183 w 195"/>
                  <a:gd name="T79" fmla="*/ 0 h 903"/>
                  <a:gd name="T80" fmla="*/ 180 w 195"/>
                  <a:gd name="T81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5" h="903">
                    <a:moveTo>
                      <a:pt x="180" y="0"/>
                    </a:moveTo>
                    <a:lnTo>
                      <a:pt x="0" y="0"/>
                    </a:lnTo>
                    <a:lnTo>
                      <a:pt x="0" y="105"/>
                    </a:lnTo>
                    <a:lnTo>
                      <a:pt x="30" y="105"/>
                    </a:lnTo>
                    <a:lnTo>
                      <a:pt x="36" y="106"/>
                    </a:lnTo>
                    <a:lnTo>
                      <a:pt x="42" y="107"/>
                    </a:lnTo>
                    <a:lnTo>
                      <a:pt x="47" y="110"/>
                    </a:lnTo>
                    <a:lnTo>
                      <a:pt x="51" y="115"/>
                    </a:lnTo>
                    <a:lnTo>
                      <a:pt x="55" y="119"/>
                    </a:lnTo>
                    <a:lnTo>
                      <a:pt x="58" y="123"/>
                    </a:lnTo>
                    <a:lnTo>
                      <a:pt x="59" y="130"/>
                    </a:lnTo>
                    <a:lnTo>
                      <a:pt x="60" y="135"/>
                    </a:lnTo>
                    <a:lnTo>
                      <a:pt x="60" y="165"/>
                    </a:lnTo>
                    <a:lnTo>
                      <a:pt x="59" y="172"/>
                    </a:lnTo>
                    <a:lnTo>
                      <a:pt x="58" y="177"/>
                    </a:lnTo>
                    <a:lnTo>
                      <a:pt x="55" y="182"/>
                    </a:lnTo>
                    <a:lnTo>
                      <a:pt x="51" y="187"/>
                    </a:lnTo>
                    <a:lnTo>
                      <a:pt x="47" y="191"/>
                    </a:lnTo>
                    <a:lnTo>
                      <a:pt x="42" y="193"/>
                    </a:lnTo>
                    <a:lnTo>
                      <a:pt x="36" y="195"/>
                    </a:lnTo>
                    <a:lnTo>
                      <a:pt x="30" y="196"/>
                    </a:lnTo>
                    <a:lnTo>
                      <a:pt x="0" y="196"/>
                    </a:lnTo>
                    <a:lnTo>
                      <a:pt x="0" y="256"/>
                    </a:lnTo>
                    <a:lnTo>
                      <a:pt x="30" y="256"/>
                    </a:lnTo>
                    <a:lnTo>
                      <a:pt x="36" y="256"/>
                    </a:lnTo>
                    <a:lnTo>
                      <a:pt x="42" y="259"/>
                    </a:lnTo>
                    <a:lnTo>
                      <a:pt x="47" y="261"/>
                    </a:lnTo>
                    <a:lnTo>
                      <a:pt x="51" y="265"/>
                    </a:lnTo>
                    <a:lnTo>
                      <a:pt x="55" y="269"/>
                    </a:lnTo>
                    <a:lnTo>
                      <a:pt x="58" y="275"/>
                    </a:lnTo>
                    <a:lnTo>
                      <a:pt x="59" y="280"/>
                    </a:lnTo>
                    <a:lnTo>
                      <a:pt x="60" y="286"/>
                    </a:lnTo>
                    <a:lnTo>
                      <a:pt x="60" y="316"/>
                    </a:lnTo>
                    <a:lnTo>
                      <a:pt x="59" y="322"/>
                    </a:lnTo>
                    <a:lnTo>
                      <a:pt x="58" y="328"/>
                    </a:lnTo>
                    <a:lnTo>
                      <a:pt x="55" y="333"/>
                    </a:lnTo>
                    <a:lnTo>
                      <a:pt x="51" y="338"/>
                    </a:lnTo>
                    <a:lnTo>
                      <a:pt x="47" y="341"/>
                    </a:lnTo>
                    <a:lnTo>
                      <a:pt x="42" y="344"/>
                    </a:lnTo>
                    <a:lnTo>
                      <a:pt x="36" y="345"/>
                    </a:lnTo>
                    <a:lnTo>
                      <a:pt x="30" y="346"/>
                    </a:lnTo>
                    <a:lnTo>
                      <a:pt x="0" y="346"/>
                    </a:lnTo>
                    <a:lnTo>
                      <a:pt x="0" y="407"/>
                    </a:lnTo>
                    <a:lnTo>
                      <a:pt x="30" y="407"/>
                    </a:lnTo>
                    <a:lnTo>
                      <a:pt x="36" y="408"/>
                    </a:lnTo>
                    <a:lnTo>
                      <a:pt x="42" y="409"/>
                    </a:lnTo>
                    <a:lnTo>
                      <a:pt x="47" y="412"/>
                    </a:lnTo>
                    <a:lnTo>
                      <a:pt x="51" y="415"/>
                    </a:lnTo>
                    <a:lnTo>
                      <a:pt x="55" y="419"/>
                    </a:lnTo>
                    <a:lnTo>
                      <a:pt x="58" y="425"/>
                    </a:lnTo>
                    <a:lnTo>
                      <a:pt x="59" y="430"/>
                    </a:lnTo>
                    <a:lnTo>
                      <a:pt x="60" y="437"/>
                    </a:lnTo>
                    <a:lnTo>
                      <a:pt x="60" y="467"/>
                    </a:lnTo>
                    <a:lnTo>
                      <a:pt x="59" y="473"/>
                    </a:lnTo>
                    <a:lnTo>
                      <a:pt x="58" y="478"/>
                    </a:lnTo>
                    <a:lnTo>
                      <a:pt x="55" y="484"/>
                    </a:lnTo>
                    <a:lnTo>
                      <a:pt x="51" y="488"/>
                    </a:lnTo>
                    <a:lnTo>
                      <a:pt x="47" y="491"/>
                    </a:lnTo>
                    <a:lnTo>
                      <a:pt x="42" y="495"/>
                    </a:lnTo>
                    <a:lnTo>
                      <a:pt x="36" y="497"/>
                    </a:lnTo>
                    <a:lnTo>
                      <a:pt x="30" y="497"/>
                    </a:lnTo>
                    <a:lnTo>
                      <a:pt x="0" y="497"/>
                    </a:lnTo>
                    <a:lnTo>
                      <a:pt x="0" y="903"/>
                    </a:lnTo>
                    <a:lnTo>
                      <a:pt x="180" y="903"/>
                    </a:lnTo>
                    <a:lnTo>
                      <a:pt x="183" y="903"/>
                    </a:lnTo>
                    <a:lnTo>
                      <a:pt x="187" y="902"/>
                    </a:lnTo>
                    <a:lnTo>
                      <a:pt x="189" y="901"/>
                    </a:lnTo>
                    <a:lnTo>
                      <a:pt x="191" y="899"/>
                    </a:lnTo>
                    <a:lnTo>
                      <a:pt x="193" y="897"/>
                    </a:lnTo>
                    <a:lnTo>
                      <a:pt x="194" y="895"/>
                    </a:lnTo>
                    <a:lnTo>
                      <a:pt x="195" y="891"/>
                    </a:lnTo>
                    <a:lnTo>
                      <a:pt x="195" y="888"/>
                    </a:lnTo>
                    <a:lnTo>
                      <a:pt x="195" y="15"/>
                    </a:lnTo>
                    <a:lnTo>
                      <a:pt x="195" y="12"/>
                    </a:lnTo>
                    <a:lnTo>
                      <a:pt x="194" y="10"/>
                    </a:lnTo>
                    <a:lnTo>
                      <a:pt x="193" y="6"/>
                    </a:lnTo>
                    <a:lnTo>
                      <a:pt x="191" y="4"/>
                    </a:lnTo>
                    <a:lnTo>
                      <a:pt x="189" y="2"/>
                    </a:lnTo>
                    <a:lnTo>
                      <a:pt x="187" y="1"/>
                    </a:lnTo>
                    <a:lnTo>
                      <a:pt x="183" y="0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88A5F-A1DB-4EC7-9B48-3A790B90DBF4}"/>
              </a:ext>
            </a:extLst>
          </p:cNvPr>
          <p:cNvGrpSpPr/>
          <p:nvPr/>
        </p:nvGrpSpPr>
        <p:grpSpPr>
          <a:xfrm>
            <a:off x="2906860" y="1527629"/>
            <a:ext cx="2044685" cy="4336142"/>
            <a:chOff x="2906860" y="1527629"/>
            <a:chExt cx="2044685" cy="4336142"/>
          </a:xfrm>
        </p:grpSpPr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761132" y="2673357"/>
              <a:ext cx="4336142" cy="2044685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243403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EXPLORE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3053182" y="3378031"/>
              <a:ext cx="1752042" cy="217264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Includes outlier analysis, analyzing missing values</a:t>
              </a:r>
            </a:p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Also captures exploration of relationship between predictor variables and target variable </a:t>
              </a:r>
            </a:p>
          </p:txBody>
        </p:sp>
        <p:pic>
          <p:nvPicPr>
            <p:cNvPr id="7" name="Graphic 6" descr="Research with solid fill">
              <a:extLst>
                <a:ext uri="{FF2B5EF4-FFF2-40B4-BE49-F238E27FC236}">
                  <a16:creationId xmlns:a16="http://schemas.microsoft.com/office/drawing/2014/main" id="{BF35D671-CDA6-4AD1-8777-B0541B2F4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41751" y="2303918"/>
              <a:ext cx="374904" cy="374904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76241C0-CF20-4CA7-B53A-2BD122B34609}"/>
              </a:ext>
            </a:extLst>
          </p:cNvPr>
          <p:cNvGrpSpPr/>
          <p:nvPr/>
        </p:nvGrpSpPr>
        <p:grpSpPr>
          <a:xfrm>
            <a:off x="9409413" y="1527629"/>
            <a:ext cx="2044685" cy="4336142"/>
            <a:chOff x="9409413" y="1527629"/>
            <a:chExt cx="2044685" cy="4336142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89DA262E-0502-4E65-8ABA-E063880EA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8263685" y="2673357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668C4B5-BCEC-465A-ADA5-6A054B15F7A3}"/>
                </a:ext>
              </a:extLst>
            </p:cNvPr>
            <p:cNvSpPr/>
            <p:nvPr/>
          </p:nvSpPr>
          <p:spPr>
            <a:xfrm>
              <a:off x="9745956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ASSESS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BCD242F-9A97-473E-8E17-3F6C3C75CE68}"/>
                </a:ext>
              </a:extLst>
            </p:cNvPr>
            <p:cNvSpPr/>
            <p:nvPr/>
          </p:nvSpPr>
          <p:spPr>
            <a:xfrm>
              <a:off x="9555735" y="3378031"/>
              <a:ext cx="1752042" cy="217264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Comparing results from each model to evaluate the best models </a:t>
              </a:r>
            </a:p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Running ensembles to combine good performing models for possible best accuracy</a:t>
              </a:r>
            </a:p>
          </p:txBody>
        </p:sp>
        <p:pic>
          <p:nvPicPr>
            <p:cNvPr id="21" name="Graphic 20" descr="Clipboard Mixed with solid fill">
              <a:extLst>
                <a:ext uri="{FF2B5EF4-FFF2-40B4-BE49-F238E27FC236}">
                  <a16:creationId xmlns:a16="http://schemas.microsoft.com/office/drawing/2014/main" id="{91B9291B-EC98-454B-BE01-C6181D63A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223215" y="2281806"/>
              <a:ext cx="453633" cy="453633"/>
            </a:xfrm>
            <a:prstGeom prst="rect">
              <a:avLst/>
            </a:prstGeom>
          </p:spPr>
        </p:pic>
      </p:grp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48798E26-6BB1-4865-9B80-0CFB8D79B9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8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45"/>
    </mc:Choice>
    <mc:Fallback xmlns="">
      <p:transition spd="slow" advTm="58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Sampling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261521-F84C-48C8-B9A3-EFFC8429407B}"/>
              </a:ext>
            </a:extLst>
          </p:cNvPr>
          <p:cNvGrpSpPr/>
          <p:nvPr/>
        </p:nvGrpSpPr>
        <p:grpSpPr>
          <a:xfrm>
            <a:off x="740061" y="1527629"/>
            <a:ext cx="2044685" cy="4336142"/>
            <a:chOff x="740061" y="1527629"/>
            <a:chExt cx="2044685" cy="4336142"/>
          </a:xfrm>
        </p:grpSpPr>
        <p:sp>
          <p:nvSpPr>
            <p:cNvPr id="2" name="Trapezoid 1">
              <a:extLst>
                <a:ext uri="{FF2B5EF4-FFF2-40B4-BE49-F238E27FC236}">
                  <a16:creationId xmlns:a16="http://schemas.microsoft.com/office/drawing/2014/main" id="{5B804E9F-B6B5-41F9-9B63-9AF435FDC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-405667" y="2673357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F19BFA5-D0CA-4CF0-8499-504D956B6563}"/>
                </a:ext>
              </a:extLst>
            </p:cNvPr>
            <p:cNvSpPr/>
            <p:nvPr/>
          </p:nvSpPr>
          <p:spPr>
            <a:xfrm>
              <a:off x="1076604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SAMPLE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AA18108-5B8B-4147-84A7-D30A16BEC4EA}"/>
                </a:ext>
              </a:extLst>
            </p:cNvPr>
            <p:cNvSpPr/>
            <p:nvPr/>
          </p:nvSpPr>
          <p:spPr>
            <a:xfrm>
              <a:off x="886383" y="3378031"/>
              <a:ext cx="1752042" cy="192899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This stage consists of sampling the data by extracting a portion of a large data set big enough to contain the significant information</a:t>
              </a:r>
            </a:p>
          </p:txBody>
        </p:sp>
        <p:sp>
          <p:nvSpPr>
            <p:cNvPr id="56" name="Freeform 4197" descr="Icon of shopping cart.">
              <a:extLst>
                <a:ext uri="{FF2B5EF4-FFF2-40B4-BE49-F238E27FC236}">
                  <a16:creationId xmlns:a16="http://schemas.microsoft.com/office/drawing/2014/main" id="{DEC447B3-FDD1-438D-A671-84CC56DF3D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2237" y="2313021"/>
              <a:ext cx="380334" cy="348640"/>
            </a:xfrm>
            <a:custGeom>
              <a:avLst/>
              <a:gdLst>
                <a:gd name="T0" fmla="*/ 540 w 901"/>
                <a:gd name="T1" fmla="*/ 161 h 826"/>
                <a:gd name="T2" fmla="*/ 360 w 901"/>
                <a:gd name="T3" fmla="*/ 255 h 826"/>
                <a:gd name="T4" fmla="*/ 360 w 901"/>
                <a:gd name="T5" fmla="*/ 255 h 826"/>
                <a:gd name="T6" fmla="*/ 201 w 901"/>
                <a:gd name="T7" fmla="*/ 255 h 826"/>
                <a:gd name="T8" fmla="*/ 749 w 901"/>
                <a:gd name="T9" fmla="*/ 46 h 826"/>
                <a:gd name="T10" fmla="*/ 692 w 901"/>
                <a:gd name="T11" fmla="*/ 248 h 826"/>
                <a:gd name="T12" fmla="*/ 568 w 901"/>
                <a:gd name="T13" fmla="*/ 103 h 826"/>
                <a:gd name="T14" fmla="*/ 556 w 901"/>
                <a:gd name="T15" fmla="*/ 104 h 826"/>
                <a:gd name="T16" fmla="*/ 341 w 901"/>
                <a:gd name="T17" fmla="*/ 135 h 826"/>
                <a:gd name="T18" fmla="*/ 333 w 901"/>
                <a:gd name="T19" fmla="*/ 141 h 826"/>
                <a:gd name="T20" fmla="*/ 330 w 901"/>
                <a:gd name="T21" fmla="*/ 255 h 826"/>
                <a:gd name="T22" fmla="*/ 120 w 901"/>
                <a:gd name="T23" fmla="*/ 4 h 826"/>
                <a:gd name="T24" fmla="*/ 109 w 901"/>
                <a:gd name="T25" fmla="*/ 0 h 826"/>
                <a:gd name="T26" fmla="*/ 5 w 901"/>
                <a:gd name="T27" fmla="*/ 48 h 826"/>
                <a:gd name="T28" fmla="*/ 0 w 901"/>
                <a:gd name="T29" fmla="*/ 58 h 826"/>
                <a:gd name="T30" fmla="*/ 82 w 901"/>
                <a:gd name="T31" fmla="*/ 255 h 826"/>
                <a:gd name="T32" fmla="*/ 5 w 901"/>
                <a:gd name="T33" fmla="*/ 259 h 826"/>
                <a:gd name="T34" fmla="*/ 0 w 901"/>
                <a:gd name="T35" fmla="*/ 271 h 826"/>
                <a:gd name="T36" fmla="*/ 120 w 901"/>
                <a:gd name="T37" fmla="*/ 643 h 826"/>
                <a:gd name="T38" fmla="*/ 589 w 901"/>
                <a:gd name="T39" fmla="*/ 676 h 826"/>
                <a:gd name="T40" fmla="*/ 157 w 901"/>
                <a:gd name="T41" fmla="*/ 679 h 826"/>
                <a:gd name="T42" fmla="*/ 131 w 901"/>
                <a:gd name="T43" fmla="*/ 693 h 826"/>
                <a:gd name="T44" fmla="*/ 113 w 901"/>
                <a:gd name="T45" fmla="*/ 716 h 826"/>
                <a:gd name="T46" fmla="*/ 105 w 901"/>
                <a:gd name="T47" fmla="*/ 744 h 826"/>
                <a:gd name="T48" fmla="*/ 108 w 901"/>
                <a:gd name="T49" fmla="*/ 774 h 826"/>
                <a:gd name="T50" fmla="*/ 122 w 901"/>
                <a:gd name="T51" fmla="*/ 798 h 826"/>
                <a:gd name="T52" fmla="*/ 144 w 901"/>
                <a:gd name="T53" fmla="*/ 818 h 826"/>
                <a:gd name="T54" fmla="*/ 172 w 901"/>
                <a:gd name="T55" fmla="*/ 826 h 826"/>
                <a:gd name="T56" fmla="*/ 202 w 901"/>
                <a:gd name="T57" fmla="*/ 823 h 826"/>
                <a:gd name="T58" fmla="*/ 228 w 901"/>
                <a:gd name="T59" fmla="*/ 809 h 826"/>
                <a:gd name="T60" fmla="*/ 246 w 901"/>
                <a:gd name="T61" fmla="*/ 787 h 826"/>
                <a:gd name="T62" fmla="*/ 255 w 901"/>
                <a:gd name="T63" fmla="*/ 759 h 826"/>
                <a:gd name="T64" fmla="*/ 246 w 901"/>
                <a:gd name="T65" fmla="*/ 716 h 826"/>
                <a:gd name="T66" fmla="*/ 514 w 901"/>
                <a:gd name="T67" fmla="*/ 727 h 826"/>
                <a:gd name="T68" fmla="*/ 512 w 901"/>
                <a:gd name="T69" fmla="*/ 766 h 826"/>
                <a:gd name="T70" fmla="*/ 523 w 901"/>
                <a:gd name="T71" fmla="*/ 793 h 826"/>
                <a:gd name="T72" fmla="*/ 543 w 901"/>
                <a:gd name="T73" fmla="*/ 813 h 826"/>
                <a:gd name="T74" fmla="*/ 570 w 901"/>
                <a:gd name="T75" fmla="*/ 825 h 826"/>
                <a:gd name="T76" fmla="*/ 601 w 901"/>
                <a:gd name="T77" fmla="*/ 825 h 826"/>
                <a:gd name="T78" fmla="*/ 628 w 901"/>
                <a:gd name="T79" fmla="*/ 813 h 826"/>
                <a:gd name="T80" fmla="*/ 648 w 901"/>
                <a:gd name="T81" fmla="*/ 793 h 826"/>
                <a:gd name="T82" fmla="*/ 659 w 901"/>
                <a:gd name="T83" fmla="*/ 766 h 826"/>
                <a:gd name="T84" fmla="*/ 658 w 901"/>
                <a:gd name="T85" fmla="*/ 730 h 826"/>
                <a:gd name="T86" fmla="*/ 635 w 901"/>
                <a:gd name="T87" fmla="*/ 695 h 826"/>
                <a:gd name="T88" fmla="*/ 630 w 901"/>
                <a:gd name="T89" fmla="*/ 635 h 826"/>
                <a:gd name="T90" fmla="*/ 886 w 901"/>
                <a:gd name="T91" fmla="*/ 75 h 826"/>
                <a:gd name="T92" fmla="*/ 897 w 901"/>
                <a:gd name="T93" fmla="*/ 70 h 826"/>
                <a:gd name="T94" fmla="*/ 901 w 901"/>
                <a:gd name="T95" fmla="*/ 60 h 826"/>
                <a:gd name="T96" fmla="*/ 897 w 901"/>
                <a:gd name="T97" fmla="*/ 49 h 826"/>
                <a:gd name="T98" fmla="*/ 886 w 901"/>
                <a:gd name="T99" fmla="*/ 45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01" h="826">
                  <a:moveTo>
                    <a:pt x="442" y="255"/>
                  </a:moveTo>
                  <a:lnTo>
                    <a:pt x="540" y="161"/>
                  </a:lnTo>
                  <a:lnTo>
                    <a:pt x="540" y="161"/>
                  </a:lnTo>
                  <a:lnTo>
                    <a:pt x="540" y="161"/>
                  </a:lnTo>
                  <a:lnTo>
                    <a:pt x="562" y="139"/>
                  </a:lnTo>
                  <a:lnTo>
                    <a:pt x="659" y="255"/>
                  </a:lnTo>
                  <a:lnTo>
                    <a:pt x="442" y="255"/>
                  </a:lnTo>
                  <a:close/>
                  <a:moveTo>
                    <a:pt x="360" y="255"/>
                  </a:moveTo>
                  <a:lnTo>
                    <a:pt x="360" y="165"/>
                  </a:lnTo>
                  <a:lnTo>
                    <a:pt x="493" y="165"/>
                  </a:lnTo>
                  <a:lnTo>
                    <a:pt x="399" y="255"/>
                  </a:lnTo>
                  <a:lnTo>
                    <a:pt x="360" y="255"/>
                  </a:lnTo>
                  <a:close/>
                  <a:moveTo>
                    <a:pt x="114" y="255"/>
                  </a:moveTo>
                  <a:lnTo>
                    <a:pt x="34" y="67"/>
                  </a:lnTo>
                  <a:lnTo>
                    <a:pt x="101" y="35"/>
                  </a:lnTo>
                  <a:lnTo>
                    <a:pt x="201" y="255"/>
                  </a:lnTo>
                  <a:lnTo>
                    <a:pt x="114" y="255"/>
                  </a:lnTo>
                  <a:close/>
                  <a:moveTo>
                    <a:pt x="886" y="45"/>
                  </a:moveTo>
                  <a:lnTo>
                    <a:pt x="753" y="45"/>
                  </a:lnTo>
                  <a:lnTo>
                    <a:pt x="749" y="46"/>
                  </a:lnTo>
                  <a:lnTo>
                    <a:pt x="745" y="48"/>
                  </a:lnTo>
                  <a:lnTo>
                    <a:pt x="740" y="51"/>
                  </a:lnTo>
                  <a:lnTo>
                    <a:pt x="739" y="57"/>
                  </a:lnTo>
                  <a:lnTo>
                    <a:pt x="692" y="248"/>
                  </a:lnTo>
                  <a:lnTo>
                    <a:pt x="575" y="107"/>
                  </a:lnTo>
                  <a:lnTo>
                    <a:pt x="573" y="105"/>
                  </a:lnTo>
                  <a:lnTo>
                    <a:pt x="571" y="104"/>
                  </a:lnTo>
                  <a:lnTo>
                    <a:pt x="568" y="103"/>
                  </a:lnTo>
                  <a:lnTo>
                    <a:pt x="564" y="102"/>
                  </a:lnTo>
                  <a:lnTo>
                    <a:pt x="561" y="102"/>
                  </a:lnTo>
                  <a:lnTo>
                    <a:pt x="559" y="103"/>
                  </a:lnTo>
                  <a:lnTo>
                    <a:pt x="556" y="104"/>
                  </a:lnTo>
                  <a:lnTo>
                    <a:pt x="554" y="106"/>
                  </a:lnTo>
                  <a:lnTo>
                    <a:pt x="524" y="135"/>
                  </a:lnTo>
                  <a:lnTo>
                    <a:pt x="345" y="135"/>
                  </a:lnTo>
                  <a:lnTo>
                    <a:pt x="341" y="135"/>
                  </a:lnTo>
                  <a:lnTo>
                    <a:pt x="339" y="136"/>
                  </a:lnTo>
                  <a:lnTo>
                    <a:pt x="336" y="138"/>
                  </a:lnTo>
                  <a:lnTo>
                    <a:pt x="334" y="139"/>
                  </a:lnTo>
                  <a:lnTo>
                    <a:pt x="333" y="141"/>
                  </a:lnTo>
                  <a:lnTo>
                    <a:pt x="331" y="144"/>
                  </a:lnTo>
                  <a:lnTo>
                    <a:pt x="331" y="147"/>
                  </a:lnTo>
                  <a:lnTo>
                    <a:pt x="330" y="150"/>
                  </a:lnTo>
                  <a:lnTo>
                    <a:pt x="330" y="255"/>
                  </a:lnTo>
                  <a:lnTo>
                    <a:pt x="234" y="255"/>
                  </a:lnTo>
                  <a:lnTo>
                    <a:pt x="123" y="8"/>
                  </a:lnTo>
                  <a:lnTo>
                    <a:pt x="122" y="6"/>
                  </a:lnTo>
                  <a:lnTo>
                    <a:pt x="120" y="4"/>
                  </a:lnTo>
                  <a:lnTo>
                    <a:pt x="117" y="2"/>
                  </a:lnTo>
                  <a:lnTo>
                    <a:pt x="114" y="1"/>
                  </a:lnTo>
                  <a:lnTo>
                    <a:pt x="111" y="0"/>
                  </a:lnTo>
                  <a:lnTo>
                    <a:pt x="109" y="0"/>
                  </a:lnTo>
                  <a:lnTo>
                    <a:pt x="106" y="0"/>
                  </a:lnTo>
                  <a:lnTo>
                    <a:pt x="102" y="1"/>
                  </a:lnTo>
                  <a:lnTo>
                    <a:pt x="8" y="46"/>
                  </a:lnTo>
                  <a:lnTo>
                    <a:pt x="5" y="48"/>
                  </a:lnTo>
                  <a:lnTo>
                    <a:pt x="3" y="50"/>
                  </a:lnTo>
                  <a:lnTo>
                    <a:pt x="2" y="52"/>
                  </a:lnTo>
                  <a:lnTo>
                    <a:pt x="1" y="54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1" y="66"/>
                  </a:lnTo>
                  <a:lnTo>
                    <a:pt x="82" y="255"/>
                  </a:lnTo>
                  <a:lnTo>
                    <a:pt x="15" y="255"/>
                  </a:lnTo>
                  <a:lnTo>
                    <a:pt x="11" y="256"/>
                  </a:lnTo>
                  <a:lnTo>
                    <a:pt x="7" y="257"/>
                  </a:lnTo>
                  <a:lnTo>
                    <a:pt x="5" y="259"/>
                  </a:lnTo>
                  <a:lnTo>
                    <a:pt x="2" y="261"/>
                  </a:lnTo>
                  <a:lnTo>
                    <a:pt x="1" y="265"/>
                  </a:lnTo>
                  <a:lnTo>
                    <a:pt x="0" y="268"/>
                  </a:lnTo>
                  <a:lnTo>
                    <a:pt x="0" y="271"/>
                  </a:lnTo>
                  <a:lnTo>
                    <a:pt x="1" y="275"/>
                  </a:lnTo>
                  <a:lnTo>
                    <a:pt x="114" y="635"/>
                  </a:lnTo>
                  <a:lnTo>
                    <a:pt x="116" y="640"/>
                  </a:lnTo>
                  <a:lnTo>
                    <a:pt x="120" y="643"/>
                  </a:lnTo>
                  <a:lnTo>
                    <a:pt x="123" y="645"/>
                  </a:lnTo>
                  <a:lnTo>
                    <a:pt x="128" y="646"/>
                  </a:lnTo>
                  <a:lnTo>
                    <a:pt x="596" y="646"/>
                  </a:lnTo>
                  <a:lnTo>
                    <a:pt x="589" y="676"/>
                  </a:lnTo>
                  <a:lnTo>
                    <a:pt x="180" y="676"/>
                  </a:lnTo>
                  <a:lnTo>
                    <a:pt x="172" y="676"/>
                  </a:lnTo>
                  <a:lnTo>
                    <a:pt x="165" y="677"/>
                  </a:lnTo>
                  <a:lnTo>
                    <a:pt x="157" y="679"/>
                  </a:lnTo>
                  <a:lnTo>
                    <a:pt x="151" y="682"/>
                  </a:lnTo>
                  <a:lnTo>
                    <a:pt x="144" y="685"/>
                  </a:lnTo>
                  <a:lnTo>
                    <a:pt x="138" y="689"/>
                  </a:lnTo>
                  <a:lnTo>
                    <a:pt x="131" y="693"/>
                  </a:lnTo>
                  <a:lnTo>
                    <a:pt x="127" y="698"/>
                  </a:lnTo>
                  <a:lnTo>
                    <a:pt x="122" y="703"/>
                  </a:lnTo>
                  <a:lnTo>
                    <a:pt x="117" y="709"/>
                  </a:lnTo>
                  <a:lnTo>
                    <a:pt x="113" y="716"/>
                  </a:lnTo>
                  <a:lnTo>
                    <a:pt x="110" y="722"/>
                  </a:lnTo>
                  <a:lnTo>
                    <a:pt x="108" y="729"/>
                  </a:lnTo>
                  <a:lnTo>
                    <a:pt x="106" y="736"/>
                  </a:lnTo>
                  <a:lnTo>
                    <a:pt x="105" y="744"/>
                  </a:lnTo>
                  <a:lnTo>
                    <a:pt x="105" y="751"/>
                  </a:lnTo>
                  <a:lnTo>
                    <a:pt x="105" y="759"/>
                  </a:lnTo>
                  <a:lnTo>
                    <a:pt x="106" y="766"/>
                  </a:lnTo>
                  <a:lnTo>
                    <a:pt x="108" y="774"/>
                  </a:lnTo>
                  <a:lnTo>
                    <a:pt x="110" y="780"/>
                  </a:lnTo>
                  <a:lnTo>
                    <a:pt x="113" y="787"/>
                  </a:lnTo>
                  <a:lnTo>
                    <a:pt x="117" y="793"/>
                  </a:lnTo>
                  <a:lnTo>
                    <a:pt x="122" y="798"/>
                  </a:lnTo>
                  <a:lnTo>
                    <a:pt x="127" y="804"/>
                  </a:lnTo>
                  <a:lnTo>
                    <a:pt x="131" y="809"/>
                  </a:lnTo>
                  <a:lnTo>
                    <a:pt x="138" y="813"/>
                  </a:lnTo>
                  <a:lnTo>
                    <a:pt x="144" y="818"/>
                  </a:lnTo>
                  <a:lnTo>
                    <a:pt x="151" y="821"/>
                  </a:lnTo>
                  <a:lnTo>
                    <a:pt x="157" y="823"/>
                  </a:lnTo>
                  <a:lnTo>
                    <a:pt x="165" y="825"/>
                  </a:lnTo>
                  <a:lnTo>
                    <a:pt x="172" y="826"/>
                  </a:lnTo>
                  <a:lnTo>
                    <a:pt x="180" y="826"/>
                  </a:lnTo>
                  <a:lnTo>
                    <a:pt x="187" y="826"/>
                  </a:lnTo>
                  <a:lnTo>
                    <a:pt x="195" y="825"/>
                  </a:lnTo>
                  <a:lnTo>
                    <a:pt x="202" y="823"/>
                  </a:lnTo>
                  <a:lnTo>
                    <a:pt x="209" y="821"/>
                  </a:lnTo>
                  <a:lnTo>
                    <a:pt x="215" y="818"/>
                  </a:lnTo>
                  <a:lnTo>
                    <a:pt x="221" y="813"/>
                  </a:lnTo>
                  <a:lnTo>
                    <a:pt x="228" y="809"/>
                  </a:lnTo>
                  <a:lnTo>
                    <a:pt x="233" y="804"/>
                  </a:lnTo>
                  <a:lnTo>
                    <a:pt x="238" y="798"/>
                  </a:lnTo>
                  <a:lnTo>
                    <a:pt x="242" y="793"/>
                  </a:lnTo>
                  <a:lnTo>
                    <a:pt x="246" y="787"/>
                  </a:lnTo>
                  <a:lnTo>
                    <a:pt x="249" y="780"/>
                  </a:lnTo>
                  <a:lnTo>
                    <a:pt x="251" y="774"/>
                  </a:lnTo>
                  <a:lnTo>
                    <a:pt x="254" y="766"/>
                  </a:lnTo>
                  <a:lnTo>
                    <a:pt x="255" y="759"/>
                  </a:lnTo>
                  <a:lnTo>
                    <a:pt x="255" y="751"/>
                  </a:lnTo>
                  <a:lnTo>
                    <a:pt x="254" y="738"/>
                  </a:lnTo>
                  <a:lnTo>
                    <a:pt x="250" y="727"/>
                  </a:lnTo>
                  <a:lnTo>
                    <a:pt x="246" y="716"/>
                  </a:lnTo>
                  <a:lnTo>
                    <a:pt x="240" y="706"/>
                  </a:lnTo>
                  <a:lnTo>
                    <a:pt x="526" y="706"/>
                  </a:lnTo>
                  <a:lnTo>
                    <a:pt x="519" y="716"/>
                  </a:lnTo>
                  <a:lnTo>
                    <a:pt x="514" y="727"/>
                  </a:lnTo>
                  <a:lnTo>
                    <a:pt x="511" y="738"/>
                  </a:lnTo>
                  <a:lnTo>
                    <a:pt x="510" y="751"/>
                  </a:lnTo>
                  <a:lnTo>
                    <a:pt x="511" y="759"/>
                  </a:lnTo>
                  <a:lnTo>
                    <a:pt x="512" y="766"/>
                  </a:lnTo>
                  <a:lnTo>
                    <a:pt x="514" y="774"/>
                  </a:lnTo>
                  <a:lnTo>
                    <a:pt x="516" y="780"/>
                  </a:lnTo>
                  <a:lnTo>
                    <a:pt x="519" y="787"/>
                  </a:lnTo>
                  <a:lnTo>
                    <a:pt x="523" y="793"/>
                  </a:lnTo>
                  <a:lnTo>
                    <a:pt x="528" y="798"/>
                  </a:lnTo>
                  <a:lnTo>
                    <a:pt x="532" y="804"/>
                  </a:lnTo>
                  <a:lnTo>
                    <a:pt x="538" y="809"/>
                  </a:lnTo>
                  <a:lnTo>
                    <a:pt x="543" y="813"/>
                  </a:lnTo>
                  <a:lnTo>
                    <a:pt x="549" y="818"/>
                  </a:lnTo>
                  <a:lnTo>
                    <a:pt x="556" y="821"/>
                  </a:lnTo>
                  <a:lnTo>
                    <a:pt x="563" y="823"/>
                  </a:lnTo>
                  <a:lnTo>
                    <a:pt x="570" y="825"/>
                  </a:lnTo>
                  <a:lnTo>
                    <a:pt x="577" y="826"/>
                  </a:lnTo>
                  <a:lnTo>
                    <a:pt x="586" y="826"/>
                  </a:lnTo>
                  <a:lnTo>
                    <a:pt x="593" y="826"/>
                  </a:lnTo>
                  <a:lnTo>
                    <a:pt x="601" y="825"/>
                  </a:lnTo>
                  <a:lnTo>
                    <a:pt x="607" y="823"/>
                  </a:lnTo>
                  <a:lnTo>
                    <a:pt x="615" y="821"/>
                  </a:lnTo>
                  <a:lnTo>
                    <a:pt x="621" y="818"/>
                  </a:lnTo>
                  <a:lnTo>
                    <a:pt x="628" y="813"/>
                  </a:lnTo>
                  <a:lnTo>
                    <a:pt x="633" y="809"/>
                  </a:lnTo>
                  <a:lnTo>
                    <a:pt x="638" y="804"/>
                  </a:lnTo>
                  <a:lnTo>
                    <a:pt x="644" y="798"/>
                  </a:lnTo>
                  <a:lnTo>
                    <a:pt x="648" y="793"/>
                  </a:lnTo>
                  <a:lnTo>
                    <a:pt x="651" y="787"/>
                  </a:lnTo>
                  <a:lnTo>
                    <a:pt x="654" y="780"/>
                  </a:lnTo>
                  <a:lnTo>
                    <a:pt x="658" y="774"/>
                  </a:lnTo>
                  <a:lnTo>
                    <a:pt x="659" y="766"/>
                  </a:lnTo>
                  <a:lnTo>
                    <a:pt x="660" y="759"/>
                  </a:lnTo>
                  <a:lnTo>
                    <a:pt x="661" y="751"/>
                  </a:lnTo>
                  <a:lnTo>
                    <a:pt x="660" y="740"/>
                  </a:lnTo>
                  <a:lnTo>
                    <a:pt x="658" y="730"/>
                  </a:lnTo>
                  <a:lnTo>
                    <a:pt x="653" y="720"/>
                  </a:lnTo>
                  <a:lnTo>
                    <a:pt x="649" y="710"/>
                  </a:lnTo>
                  <a:lnTo>
                    <a:pt x="643" y="702"/>
                  </a:lnTo>
                  <a:lnTo>
                    <a:pt x="635" y="695"/>
                  </a:lnTo>
                  <a:lnTo>
                    <a:pt x="627" y="689"/>
                  </a:lnTo>
                  <a:lnTo>
                    <a:pt x="618" y="684"/>
                  </a:lnTo>
                  <a:lnTo>
                    <a:pt x="629" y="637"/>
                  </a:lnTo>
                  <a:lnTo>
                    <a:pt x="630" y="635"/>
                  </a:lnTo>
                  <a:lnTo>
                    <a:pt x="630" y="634"/>
                  </a:lnTo>
                  <a:lnTo>
                    <a:pt x="717" y="274"/>
                  </a:lnTo>
                  <a:lnTo>
                    <a:pt x="765" y="75"/>
                  </a:lnTo>
                  <a:lnTo>
                    <a:pt x="886" y="75"/>
                  </a:lnTo>
                  <a:lnTo>
                    <a:pt x="889" y="75"/>
                  </a:lnTo>
                  <a:lnTo>
                    <a:pt x="891" y="74"/>
                  </a:lnTo>
                  <a:lnTo>
                    <a:pt x="895" y="73"/>
                  </a:lnTo>
                  <a:lnTo>
                    <a:pt x="897" y="70"/>
                  </a:lnTo>
                  <a:lnTo>
                    <a:pt x="899" y="68"/>
                  </a:lnTo>
                  <a:lnTo>
                    <a:pt x="900" y="66"/>
                  </a:lnTo>
                  <a:lnTo>
                    <a:pt x="901" y="63"/>
                  </a:lnTo>
                  <a:lnTo>
                    <a:pt x="901" y="60"/>
                  </a:lnTo>
                  <a:lnTo>
                    <a:pt x="901" y="57"/>
                  </a:lnTo>
                  <a:lnTo>
                    <a:pt x="900" y="54"/>
                  </a:lnTo>
                  <a:lnTo>
                    <a:pt x="899" y="51"/>
                  </a:lnTo>
                  <a:lnTo>
                    <a:pt x="897" y="49"/>
                  </a:lnTo>
                  <a:lnTo>
                    <a:pt x="895" y="47"/>
                  </a:lnTo>
                  <a:lnTo>
                    <a:pt x="891" y="46"/>
                  </a:lnTo>
                  <a:lnTo>
                    <a:pt x="889" y="45"/>
                  </a:lnTo>
                  <a:lnTo>
                    <a:pt x="886" y="4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E1338EF-3115-414F-A2E0-F736A3E81C75}"/>
              </a:ext>
            </a:extLst>
          </p:cNvPr>
          <p:cNvSpPr txBox="1">
            <a:spLocks/>
          </p:cNvSpPr>
          <p:nvPr/>
        </p:nvSpPr>
        <p:spPr>
          <a:xfrm>
            <a:off x="3207948" y="1060315"/>
            <a:ext cx="8755452" cy="15236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data selected is a “</a:t>
            </a:r>
            <a:r>
              <a:rPr lang="en-US" sz="1800" b="1" dirty="0">
                <a:solidFill>
                  <a:schemeClr val="accent4"/>
                </a:solidFill>
              </a:rPr>
              <a:t>Default of Credit Card Clients data set</a:t>
            </a:r>
            <a:r>
              <a:rPr lang="en-US" sz="1800" dirty="0"/>
              <a:t>”</a:t>
            </a:r>
          </a:p>
          <a:p>
            <a:r>
              <a:rPr lang="en-US" sz="1800" dirty="0"/>
              <a:t>In this data set, we have 30,000 rows and 24 attributes which include - personal information (like gender, education, marital status &amp; age) and payment information of customers (like limit balance, number of delays in months and bill amount &amp; previous payments from August to September).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37AABE-4B8B-47B4-BB07-28025DA3D6B8}"/>
              </a:ext>
            </a:extLst>
          </p:cNvPr>
          <p:cNvSpPr txBox="1"/>
          <p:nvPr/>
        </p:nvSpPr>
        <p:spPr>
          <a:xfrm>
            <a:off x="6197671" y="2625794"/>
            <a:ext cx="241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Attribute Details: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6DFDA9-1A58-4B1D-BD34-98F11529E549}"/>
              </a:ext>
            </a:extLst>
          </p:cNvPr>
          <p:cNvGrpSpPr/>
          <p:nvPr/>
        </p:nvGrpSpPr>
        <p:grpSpPr>
          <a:xfrm>
            <a:off x="4086225" y="3610139"/>
            <a:ext cx="2411306" cy="2549031"/>
            <a:chOff x="1047345" y="3706557"/>
            <a:chExt cx="3083668" cy="2549031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27DDBEE-57CC-47AE-942E-0411D30D7EFE}"/>
                </a:ext>
              </a:extLst>
            </p:cNvPr>
            <p:cNvSpPr txBox="1"/>
            <p:nvPr/>
          </p:nvSpPr>
          <p:spPr>
            <a:xfrm>
              <a:off x="1186774" y="4075889"/>
              <a:ext cx="2795656" cy="21796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rIns="182880">
              <a:spAutoFit/>
            </a:bodyPr>
            <a:lstStyle/>
            <a:p>
              <a:pPr marR="171450" lvl="1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tabLst>
                  <a:tab pos="-457200" algn="l"/>
                </a:tabLst>
              </a:pPr>
              <a:r>
                <a:rPr lang="en-US" sz="1400" spc="-15" dirty="0"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X1: Credit Limit</a:t>
              </a:r>
              <a:endPara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171450" lvl="1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tabLst>
                  <a:tab pos="-457200" algn="l"/>
                </a:tabLst>
              </a:pPr>
              <a:r>
                <a:rPr lang="en-US" sz="1400" spc="-15" dirty="0"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X2: Gender </a:t>
              </a:r>
            </a:p>
            <a:p>
              <a:pPr marR="171450" lvl="1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tabLst>
                  <a:tab pos="-457200" algn="l"/>
                </a:tabLst>
              </a:pPr>
              <a:r>
                <a:rPr lang="en-US" sz="1400" spc="-15" dirty="0"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X3: Education </a:t>
              </a:r>
            </a:p>
            <a:p>
              <a:pPr marR="171450" lvl="1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tabLst>
                  <a:tab pos="-457200" algn="l"/>
                </a:tabLst>
              </a:pPr>
              <a:r>
                <a:rPr lang="en-US" sz="1400" spc="-15" dirty="0"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X4: Marital status</a:t>
              </a:r>
              <a:endPara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171450" lvl="1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tabLst>
                  <a:tab pos="-457200" algn="l"/>
                </a:tabLst>
              </a:pPr>
              <a:r>
                <a:rPr lang="en-US" sz="1400" spc="-15" dirty="0"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X5: Age (year).</a:t>
              </a:r>
              <a:endPara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118A2F-2395-4CE3-B3DD-85B2D910CF26}"/>
                </a:ext>
              </a:extLst>
            </p:cNvPr>
            <p:cNvSpPr txBox="1"/>
            <p:nvPr/>
          </p:nvSpPr>
          <p:spPr>
            <a:xfrm>
              <a:off x="1047345" y="3706557"/>
              <a:ext cx="30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Personal Information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ECFE35-B5C6-4EC0-8B2F-1D8931E2005E}"/>
              </a:ext>
            </a:extLst>
          </p:cNvPr>
          <p:cNvGrpSpPr/>
          <p:nvPr/>
        </p:nvGrpSpPr>
        <p:grpSpPr>
          <a:xfrm>
            <a:off x="7069205" y="3610139"/>
            <a:ext cx="4894195" cy="2582900"/>
            <a:chOff x="5289478" y="3672688"/>
            <a:chExt cx="6258879" cy="258290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EF9407-CB3B-4F22-A6E1-56D03BC2E4AE}"/>
                </a:ext>
              </a:extLst>
            </p:cNvPr>
            <p:cNvSpPr txBox="1"/>
            <p:nvPr/>
          </p:nvSpPr>
          <p:spPr>
            <a:xfrm>
              <a:off x="5289478" y="4075889"/>
              <a:ext cx="6258879" cy="217969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effectLst>
              <a:glow rad="101600">
                <a:schemeClr val="accent4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rIns="457200">
              <a:spAutoFit/>
            </a:bodyPr>
            <a:lstStyle/>
            <a:p>
              <a:pPr marR="171450" lvl="2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tabLst>
                  <a:tab pos="-457200" algn="l"/>
                </a:tabLst>
              </a:pPr>
              <a:r>
                <a:rPr lang="en-US" sz="1400" spc="-15" dirty="0"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X6 = the repayment status in September 2005</a:t>
              </a:r>
              <a:endPara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171450" lvl="2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tabLst>
                  <a:tab pos="-457200" algn="l"/>
                </a:tabLst>
              </a:pPr>
              <a:r>
                <a:rPr lang="en-US" sz="1400" spc="-15" dirty="0"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X7 = the repayment status in August 2005.</a:t>
              </a:r>
              <a:endPara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171450" lvl="2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tabLst>
                  <a:tab pos="-457200" algn="l"/>
                </a:tabLst>
              </a:pPr>
              <a:r>
                <a:rPr lang="en-US" sz="1400" spc="-15" dirty="0"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X11 = the repayment status in April 2005. </a:t>
              </a:r>
            </a:p>
            <a:p>
              <a:pPr marR="171450" lvl="2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tabLst>
                  <a:tab pos="-457200" algn="l"/>
                </a:tabLst>
              </a:pPr>
              <a:r>
                <a:rPr lang="en-US" sz="1400" spc="-15" dirty="0"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X12-X17: Amount of bill statement</a:t>
              </a:r>
              <a:endPara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R="171450" lvl="2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tabLst>
                  <a:tab pos="-457200" algn="l"/>
                </a:tabLst>
              </a:pPr>
              <a:r>
                <a:rPr lang="en-US" sz="1400" spc="-15" dirty="0">
                  <a:effectLst/>
                  <a:ea typeface="Calibri" panose="020F0502020204030204" pitchFamily="34" charset="0"/>
                  <a:cs typeface="Calibri" panose="020F0502020204030204" pitchFamily="34" charset="0"/>
                </a:rPr>
                <a:t>X18-X23: Amount of previous payment</a:t>
              </a:r>
              <a:endParaRPr lang="en-US" sz="1400" dirty="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FD5247-C93D-4B94-B511-DA45E2E567B6}"/>
                </a:ext>
              </a:extLst>
            </p:cNvPr>
            <p:cNvSpPr txBox="1"/>
            <p:nvPr/>
          </p:nvSpPr>
          <p:spPr>
            <a:xfrm>
              <a:off x="6877083" y="3672688"/>
              <a:ext cx="3083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Payment Information</a:t>
              </a:r>
            </a:p>
          </p:txBody>
        </p:sp>
      </p:grp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AEE140CF-08C0-413E-A3AC-43E7B6B2E3CD}"/>
              </a:ext>
            </a:extLst>
          </p:cNvPr>
          <p:cNvSpPr/>
          <p:nvPr/>
        </p:nvSpPr>
        <p:spPr>
          <a:xfrm rot="8996330">
            <a:off x="5518083" y="3168912"/>
            <a:ext cx="1031926" cy="23190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285FFC7F-D8C2-4B7C-881F-6B7E97F3A0C3}"/>
              </a:ext>
            </a:extLst>
          </p:cNvPr>
          <p:cNvSpPr/>
          <p:nvPr/>
        </p:nvSpPr>
        <p:spPr>
          <a:xfrm rot="12603670" flipH="1">
            <a:off x="8262738" y="3168912"/>
            <a:ext cx="1031926" cy="231903"/>
          </a:xfrm>
          <a:prstGeom prst="rightArrow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9A70D2A-735D-48FD-A21C-8134E3A267C6}"/>
              </a:ext>
            </a:extLst>
          </p:cNvPr>
          <p:cNvSpPr txBox="1"/>
          <p:nvPr/>
        </p:nvSpPr>
        <p:spPr>
          <a:xfrm>
            <a:off x="938552" y="6478784"/>
            <a:ext cx="61041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Source – </a:t>
            </a:r>
            <a:r>
              <a:rPr lang="en-IN" sz="1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hlinkClick r:id="rId6"/>
              </a:rPr>
              <a:t>UC Irvine Archives</a:t>
            </a:r>
            <a:endParaRPr lang="en-US" sz="1200" i="1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7C23352-11E4-4913-8DA9-8055E350F1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243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35"/>
    </mc:Choice>
    <mc:Fallback xmlns="">
      <p:transition spd="slow" advTm="25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36" grpId="0"/>
      <p:bldP spid="58" grpId="0" animBg="1"/>
      <p:bldP spid="5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Exploration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(Illustration)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288A5F-A1DB-4EC7-9B48-3A790B90DBF4}"/>
              </a:ext>
            </a:extLst>
          </p:cNvPr>
          <p:cNvGrpSpPr/>
          <p:nvPr/>
        </p:nvGrpSpPr>
        <p:grpSpPr>
          <a:xfrm>
            <a:off x="827540" y="1477525"/>
            <a:ext cx="2044685" cy="4336142"/>
            <a:chOff x="2906860" y="1527629"/>
            <a:chExt cx="2044685" cy="4336142"/>
          </a:xfrm>
        </p:grpSpPr>
        <p:sp>
          <p:nvSpPr>
            <p:cNvPr id="43" name="Trapezoid 42">
              <a:extLst>
                <a:ext uri="{FF2B5EF4-FFF2-40B4-BE49-F238E27FC236}">
                  <a16:creationId xmlns:a16="http://schemas.microsoft.com/office/drawing/2014/main" id="{0092C447-C8E1-4B12-B012-E6D21CBB1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761132" y="2673357"/>
              <a:ext cx="4336142" cy="2044685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751D31D-3535-411D-8BAC-95CCC90AB185}"/>
                </a:ext>
              </a:extLst>
            </p:cNvPr>
            <p:cNvSpPr/>
            <p:nvPr/>
          </p:nvSpPr>
          <p:spPr>
            <a:xfrm>
              <a:off x="3243403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EXPLORE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534162-B6E2-4579-9DAD-AD8DE07459BC}"/>
                </a:ext>
              </a:extLst>
            </p:cNvPr>
            <p:cNvSpPr/>
            <p:nvPr/>
          </p:nvSpPr>
          <p:spPr>
            <a:xfrm>
              <a:off x="3053182" y="3378031"/>
              <a:ext cx="1752042" cy="2172646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Includes outlier analysis, analyzing missing values</a:t>
              </a:r>
            </a:p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Also captures exploration of relationship between predictor variables and target variable </a:t>
              </a:r>
            </a:p>
          </p:txBody>
        </p:sp>
        <p:pic>
          <p:nvPicPr>
            <p:cNvPr id="7" name="Graphic 6" descr="Research with solid fill">
              <a:extLst>
                <a:ext uri="{FF2B5EF4-FFF2-40B4-BE49-F238E27FC236}">
                  <a16:creationId xmlns:a16="http://schemas.microsoft.com/office/drawing/2014/main" id="{BF35D671-CDA6-4AD1-8777-B0541B2F4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41751" y="2303918"/>
              <a:ext cx="374904" cy="374904"/>
            </a:xfrm>
            <a:prstGeom prst="rect">
              <a:avLst/>
            </a:prstGeom>
          </p:spPr>
        </p:pic>
      </p:grpSp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4B483CB2-CE9B-4801-9AB0-B054616450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09" y="1028263"/>
            <a:ext cx="5306839" cy="5306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Picture 35" descr="Table&#10;&#10;Description automatically generated">
            <a:extLst>
              <a:ext uri="{FF2B5EF4-FFF2-40B4-BE49-F238E27FC236}">
                <a16:creationId xmlns:a16="http://schemas.microsoft.com/office/drawing/2014/main" id="{D06C1E01-D2A9-41A1-9288-A7F8989A7E3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48" y="1254740"/>
            <a:ext cx="8990084" cy="4856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BF6ACAEE-DAA9-4252-A094-AEB6A575C51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097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60"/>
    </mc:Choice>
    <mc:Fallback xmlns="">
      <p:transition spd="slow" advTm="52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Modify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(Illustration)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465518-AEDA-4EAC-A7A0-BE93EF319A58}"/>
              </a:ext>
            </a:extLst>
          </p:cNvPr>
          <p:cNvGrpSpPr/>
          <p:nvPr/>
        </p:nvGrpSpPr>
        <p:grpSpPr>
          <a:xfrm>
            <a:off x="827344" y="1490051"/>
            <a:ext cx="2044685" cy="4336142"/>
            <a:chOff x="5073658" y="1527629"/>
            <a:chExt cx="2044685" cy="4336142"/>
          </a:xfrm>
        </p:grpSpPr>
        <p:sp>
          <p:nvSpPr>
            <p:cNvPr id="44" name="Trapezoid 43">
              <a:extLst>
                <a:ext uri="{FF2B5EF4-FFF2-40B4-BE49-F238E27FC236}">
                  <a16:creationId xmlns:a16="http://schemas.microsoft.com/office/drawing/2014/main" id="{7E139379-1914-4446-8D6D-984A47041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3927930" y="2673357"/>
              <a:ext cx="4336142" cy="2044685"/>
            </a:xfrm>
            <a:prstGeom prst="trapezoid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4D735A-8F75-4E2A-8F1A-CC303B0718BA}"/>
                </a:ext>
              </a:extLst>
            </p:cNvPr>
            <p:cNvSpPr/>
            <p:nvPr/>
          </p:nvSpPr>
          <p:spPr>
            <a:xfrm>
              <a:off x="5410201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MODIFY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1535E1C-6EBC-45D8-BCE1-D5B947A61FB6}"/>
                </a:ext>
              </a:extLst>
            </p:cNvPr>
            <p:cNvSpPr/>
            <p:nvPr/>
          </p:nvSpPr>
          <p:spPr>
            <a:xfrm>
              <a:off x="5219979" y="3378031"/>
              <a:ext cx="1752042" cy="192899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We conducted feature engineering by creating new variables for capturing data and facilitating variable reduction </a:t>
              </a:r>
            </a:p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Fixed outliers</a:t>
              </a:r>
            </a:p>
          </p:txBody>
        </p:sp>
        <p:sp>
          <p:nvSpPr>
            <p:cNvPr id="57" name="Freeform 4344" descr="Icon of wrench. ">
              <a:extLst>
                <a:ext uri="{FF2B5EF4-FFF2-40B4-BE49-F238E27FC236}">
                  <a16:creationId xmlns:a16="http://schemas.microsoft.com/office/drawing/2014/main" id="{C131659B-1A41-4821-9349-1E69BBBB56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9002" y="2300343"/>
              <a:ext cx="373996" cy="373996"/>
            </a:xfrm>
            <a:custGeom>
              <a:avLst/>
              <a:gdLst>
                <a:gd name="T0" fmla="*/ 853 w 886"/>
                <a:gd name="T1" fmla="*/ 137 h 886"/>
                <a:gd name="T2" fmla="*/ 842 w 886"/>
                <a:gd name="T3" fmla="*/ 134 h 886"/>
                <a:gd name="T4" fmla="*/ 833 w 886"/>
                <a:gd name="T5" fmla="*/ 138 h 886"/>
                <a:gd name="T6" fmla="*/ 646 w 886"/>
                <a:gd name="T7" fmla="*/ 172 h 886"/>
                <a:gd name="T8" fmla="*/ 754 w 886"/>
                <a:gd name="T9" fmla="*/ 46 h 886"/>
                <a:gd name="T10" fmla="*/ 754 w 886"/>
                <a:gd name="T11" fmla="*/ 37 h 886"/>
                <a:gd name="T12" fmla="*/ 747 w 886"/>
                <a:gd name="T13" fmla="*/ 29 h 886"/>
                <a:gd name="T14" fmla="*/ 704 w 886"/>
                <a:gd name="T15" fmla="*/ 12 h 886"/>
                <a:gd name="T16" fmla="*/ 659 w 886"/>
                <a:gd name="T17" fmla="*/ 2 h 886"/>
                <a:gd name="T18" fmla="*/ 615 w 886"/>
                <a:gd name="T19" fmla="*/ 0 h 886"/>
                <a:gd name="T20" fmla="*/ 577 w 886"/>
                <a:gd name="T21" fmla="*/ 6 h 886"/>
                <a:gd name="T22" fmla="*/ 539 w 886"/>
                <a:gd name="T23" fmla="*/ 15 h 886"/>
                <a:gd name="T24" fmla="*/ 505 w 886"/>
                <a:gd name="T25" fmla="*/ 31 h 886"/>
                <a:gd name="T26" fmla="*/ 473 w 886"/>
                <a:gd name="T27" fmla="*/ 52 h 886"/>
                <a:gd name="T28" fmla="*/ 443 w 886"/>
                <a:gd name="T29" fmla="*/ 76 h 886"/>
                <a:gd name="T30" fmla="*/ 405 w 886"/>
                <a:gd name="T31" fmla="*/ 124 h 886"/>
                <a:gd name="T32" fmla="*/ 380 w 886"/>
                <a:gd name="T33" fmla="*/ 178 h 886"/>
                <a:gd name="T34" fmla="*/ 368 w 886"/>
                <a:gd name="T35" fmla="*/ 235 h 886"/>
                <a:gd name="T36" fmla="*/ 368 w 886"/>
                <a:gd name="T37" fmla="*/ 293 h 886"/>
                <a:gd name="T38" fmla="*/ 382 w 886"/>
                <a:gd name="T39" fmla="*/ 351 h 886"/>
                <a:gd name="T40" fmla="*/ 21 w 886"/>
                <a:gd name="T41" fmla="*/ 738 h 886"/>
                <a:gd name="T42" fmla="*/ 7 w 886"/>
                <a:gd name="T43" fmla="*/ 762 h 886"/>
                <a:gd name="T44" fmla="*/ 1 w 886"/>
                <a:gd name="T45" fmla="*/ 787 h 886"/>
                <a:gd name="T46" fmla="*/ 2 w 886"/>
                <a:gd name="T47" fmla="*/ 813 h 886"/>
                <a:gd name="T48" fmla="*/ 11 w 886"/>
                <a:gd name="T49" fmla="*/ 838 h 886"/>
                <a:gd name="T50" fmla="*/ 27 w 886"/>
                <a:gd name="T51" fmla="*/ 860 h 886"/>
                <a:gd name="T52" fmla="*/ 48 w 886"/>
                <a:gd name="T53" fmla="*/ 875 h 886"/>
                <a:gd name="T54" fmla="*/ 73 w 886"/>
                <a:gd name="T55" fmla="*/ 884 h 886"/>
                <a:gd name="T56" fmla="*/ 99 w 886"/>
                <a:gd name="T57" fmla="*/ 885 h 886"/>
                <a:gd name="T58" fmla="*/ 125 w 886"/>
                <a:gd name="T59" fmla="*/ 879 h 886"/>
                <a:gd name="T60" fmla="*/ 148 w 886"/>
                <a:gd name="T61" fmla="*/ 866 h 886"/>
                <a:gd name="T62" fmla="*/ 530 w 886"/>
                <a:gd name="T63" fmla="*/ 502 h 886"/>
                <a:gd name="T64" fmla="*/ 570 w 886"/>
                <a:gd name="T65" fmla="*/ 515 h 886"/>
                <a:gd name="T66" fmla="*/ 612 w 886"/>
                <a:gd name="T67" fmla="*/ 520 h 886"/>
                <a:gd name="T68" fmla="*/ 626 w 886"/>
                <a:gd name="T69" fmla="*/ 520 h 886"/>
                <a:gd name="T70" fmla="*/ 664 w 886"/>
                <a:gd name="T71" fmla="*/ 518 h 886"/>
                <a:gd name="T72" fmla="*/ 702 w 886"/>
                <a:gd name="T73" fmla="*/ 509 h 886"/>
                <a:gd name="T74" fmla="*/ 737 w 886"/>
                <a:gd name="T75" fmla="*/ 496 h 886"/>
                <a:gd name="T76" fmla="*/ 769 w 886"/>
                <a:gd name="T77" fmla="*/ 477 h 886"/>
                <a:gd name="T78" fmla="*/ 800 w 886"/>
                <a:gd name="T79" fmla="*/ 454 h 886"/>
                <a:gd name="T80" fmla="*/ 837 w 886"/>
                <a:gd name="T81" fmla="*/ 413 h 886"/>
                <a:gd name="T82" fmla="*/ 867 w 886"/>
                <a:gd name="T83" fmla="*/ 360 h 886"/>
                <a:gd name="T84" fmla="*/ 883 w 886"/>
                <a:gd name="T85" fmla="*/ 301 h 886"/>
                <a:gd name="T86" fmla="*/ 885 w 886"/>
                <a:gd name="T87" fmla="*/ 241 h 886"/>
                <a:gd name="T88" fmla="*/ 873 w 886"/>
                <a:gd name="T89" fmla="*/ 181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6" h="886">
                  <a:moveTo>
                    <a:pt x="857" y="143"/>
                  </a:moveTo>
                  <a:lnTo>
                    <a:pt x="855" y="139"/>
                  </a:lnTo>
                  <a:lnTo>
                    <a:pt x="853" y="137"/>
                  </a:lnTo>
                  <a:lnTo>
                    <a:pt x="849" y="135"/>
                  </a:lnTo>
                  <a:lnTo>
                    <a:pt x="846" y="133"/>
                  </a:lnTo>
                  <a:lnTo>
                    <a:pt x="842" y="134"/>
                  </a:lnTo>
                  <a:lnTo>
                    <a:pt x="839" y="135"/>
                  </a:lnTo>
                  <a:lnTo>
                    <a:pt x="836" y="136"/>
                  </a:lnTo>
                  <a:lnTo>
                    <a:pt x="833" y="138"/>
                  </a:lnTo>
                  <a:lnTo>
                    <a:pt x="712" y="259"/>
                  </a:lnTo>
                  <a:lnTo>
                    <a:pt x="646" y="259"/>
                  </a:lnTo>
                  <a:lnTo>
                    <a:pt x="646" y="172"/>
                  </a:lnTo>
                  <a:lnTo>
                    <a:pt x="751" y="53"/>
                  </a:lnTo>
                  <a:lnTo>
                    <a:pt x="753" y="49"/>
                  </a:lnTo>
                  <a:lnTo>
                    <a:pt x="754" y="46"/>
                  </a:lnTo>
                  <a:lnTo>
                    <a:pt x="755" y="43"/>
                  </a:lnTo>
                  <a:lnTo>
                    <a:pt x="755" y="39"/>
                  </a:lnTo>
                  <a:lnTo>
                    <a:pt x="754" y="37"/>
                  </a:lnTo>
                  <a:lnTo>
                    <a:pt x="752" y="33"/>
                  </a:lnTo>
                  <a:lnTo>
                    <a:pt x="750" y="31"/>
                  </a:lnTo>
                  <a:lnTo>
                    <a:pt x="747" y="29"/>
                  </a:lnTo>
                  <a:lnTo>
                    <a:pt x="733" y="23"/>
                  </a:lnTo>
                  <a:lnTo>
                    <a:pt x="719" y="16"/>
                  </a:lnTo>
                  <a:lnTo>
                    <a:pt x="704" y="12"/>
                  </a:lnTo>
                  <a:lnTo>
                    <a:pt x="689" y="8"/>
                  </a:lnTo>
                  <a:lnTo>
                    <a:pt x="674" y="5"/>
                  </a:lnTo>
                  <a:lnTo>
                    <a:pt x="659" y="2"/>
                  </a:lnTo>
                  <a:lnTo>
                    <a:pt x="643" y="1"/>
                  </a:lnTo>
                  <a:lnTo>
                    <a:pt x="628" y="0"/>
                  </a:lnTo>
                  <a:lnTo>
                    <a:pt x="615" y="0"/>
                  </a:lnTo>
                  <a:lnTo>
                    <a:pt x="602" y="1"/>
                  </a:lnTo>
                  <a:lnTo>
                    <a:pt x="589" y="3"/>
                  </a:lnTo>
                  <a:lnTo>
                    <a:pt x="577" y="6"/>
                  </a:lnTo>
                  <a:lnTo>
                    <a:pt x="564" y="8"/>
                  </a:lnTo>
                  <a:lnTo>
                    <a:pt x="552" y="11"/>
                  </a:lnTo>
                  <a:lnTo>
                    <a:pt x="539" y="15"/>
                  </a:lnTo>
                  <a:lnTo>
                    <a:pt x="527" y="19"/>
                  </a:lnTo>
                  <a:lnTo>
                    <a:pt x="516" y="25"/>
                  </a:lnTo>
                  <a:lnTo>
                    <a:pt x="505" y="31"/>
                  </a:lnTo>
                  <a:lnTo>
                    <a:pt x="493" y="37"/>
                  </a:lnTo>
                  <a:lnTo>
                    <a:pt x="482" y="44"/>
                  </a:lnTo>
                  <a:lnTo>
                    <a:pt x="473" y="52"/>
                  </a:lnTo>
                  <a:lnTo>
                    <a:pt x="462" y="59"/>
                  </a:lnTo>
                  <a:lnTo>
                    <a:pt x="452" y="68"/>
                  </a:lnTo>
                  <a:lnTo>
                    <a:pt x="443" y="76"/>
                  </a:lnTo>
                  <a:lnTo>
                    <a:pt x="429" y="91"/>
                  </a:lnTo>
                  <a:lnTo>
                    <a:pt x="416" y="107"/>
                  </a:lnTo>
                  <a:lnTo>
                    <a:pt x="405" y="124"/>
                  </a:lnTo>
                  <a:lnTo>
                    <a:pt x="396" y="141"/>
                  </a:lnTo>
                  <a:lnTo>
                    <a:pt x="387" y="160"/>
                  </a:lnTo>
                  <a:lnTo>
                    <a:pt x="380" y="178"/>
                  </a:lnTo>
                  <a:lnTo>
                    <a:pt x="374" y="196"/>
                  </a:lnTo>
                  <a:lnTo>
                    <a:pt x="370" y="215"/>
                  </a:lnTo>
                  <a:lnTo>
                    <a:pt x="368" y="235"/>
                  </a:lnTo>
                  <a:lnTo>
                    <a:pt x="366" y="254"/>
                  </a:lnTo>
                  <a:lnTo>
                    <a:pt x="367" y="274"/>
                  </a:lnTo>
                  <a:lnTo>
                    <a:pt x="368" y="293"/>
                  </a:lnTo>
                  <a:lnTo>
                    <a:pt x="371" y="313"/>
                  </a:lnTo>
                  <a:lnTo>
                    <a:pt x="376" y="332"/>
                  </a:lnTo>
                  <a:lnTo>
                    <a:pt x="382" y="351"/>
                  </a:lnTo>
                  <a:lnTo>
                    <a:pt x="390" y="369"/>
                  </a:lnTo>
                  <a:lnTo>
                    <a:pt x="27" y="732"/>
                  </a:lnTo>
                  <a:lnTo>
                    <a:pt x="21" y="738"/>
                  </a:lnTo>
                  <a:lnTo>
                    <a:pt x="16" y="746"/>
                  </a:lnTo>
                  <a:lnTo>
                    <a:pt x="11" y="753"/>
                  </a:lnTo>
                  <a:lnTo>
                    <a:pt x="7" y="762"/>
                  </a:lnTo>
                  <a:lnTo>
                    <a:pt x="4" y="769"/>
                  </a:lnTo>
                  <a:lnTo>
                    <a:pt x="2" y="778"/>
                  </a:lnTo>
                  <a:lnTo>
                    <a:pt x="1" y="787"/>
                  </a:lnTo>
                  <a:lnTo>
                    <a:pt x="0" y="796"/>
                  </a:lnTo>
                  <a:lnTo>
                    <a:pt x="1" y="805"/>
                  </a:lnTo>
                  <a:lnTo>
                    <a:pt x="2" y="813"/>
                  </a:lnTo>
                  <a:lnTo>
                    <a:pt x="4" y="822"/>
                  </a:lnTo>
                  <a:lnTo>
                    <a:pt x="7" y="830"/>
                  </a:lnTo>
                  <a:lnTo>
                    <a:pt x="11" y="838"/>
                  </a:lnTo>
                  <a:lnTo>
                    <a:pt x="15" y="845"/>
                  </a:lnTo>
                  <a:lnTo>
                    <a:pt x="20" y="853"/>
                  </a:lnTo>
                  <a:lnTo>
                    <a:pt x="27" y="860"/>
                  </a:lnTo>
                  <a:lnTo>
                    <a:pt x="33" y="866"/>
                  </a:lnTo>
                  <a:lnTo>
                    <a:pt x="41" y="871"/>
                  </a:lnTo>
                  <a:lnTo>
                    <a:pt x="48" y="875"/>
                  </a:lnTo>
                  <a:lnTo>
                    <a:pt x="55" y="879"/>
                  </a:lnTo>
                  <a:lnTo>
                    <a:pt x="64" y="882"/>
                  </a:lnTo>
                  <a:lnTo>
                    <a:pt x="73" y="884"/>
                  </a:lnTo>
                  <a:lnTo>
                    <a:pt x="81" y="885"/>
                  </a:lnTo>
                  <a:lnTo>
                    <a:pt x="91" y="886"/>
                  </a:lnTo>
                  <a:lnTo>
                    <a:pt x="99" y="885"/>
                  </a:lnTo>
                  <a:lnTo>
                    <a:pt x="108" y="884"/>
                  </a:lnTo>
                  <a:lnTo>
                    <a:pt x="116" y="882"/>
                  </a:lnTo>
                  <a:lnTo>
                    <a:pt x="125" y="879"/>
                  </a:lnTo>
                  <a:lnTo>
                    <a:pt x="133" y="875"/>
                  </a:lnTo>
                  <a:lnTo>
                    <a:pt x="140" y="871"/>
                  </a:lnTo>
                  <a:lnTo>
                    <a:pt x="148" y="866"/>
                  </a:lnTo>
                  <a:lnTo>
                    <a:pt x="154" y="860"/>
                  </a:lnTo>
                  <a:lnTo>
                    <a:pt x="517" y="497"/>
                  </a:lnTo>
                  <a:lnTo>
                    <a:pt x="530" y="502"/>
                  </a:lnTo>
                  <a:lnTo>
                    <a:pt x="543" y="507"/>
                  </a:lnTo>
                  <a:lnTo>
                    <a:pt x="556" y="512"/>
                  </a:lnTo>
                  <a:lnTo>
                    <a:pt x="570" y="515"/>
                  </a:lnTo>
                  <a:lnTo>
                    <a:pt x="584" y="517"/>
                  </a:lnTo>
                  <a:lnTo>
                    <a:pt x="598" y="519"/>
                  </a:lnTo>
                  <a:lnTo>
                    <a:pt x="612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26" y="520"/>
                  </a:lnTo>
                  <a:lnTo>
                    <a:pt x="639" y="520"/>
                  </a:lnTo>
                  <a:lnTo>
                    <a:pt x="651" y="519"/>
                  </a:lnTo>
                  <a:lnTo>
                    <a:pt x="664" y="518"/>
                  </a:lnTo>
                  <a:lnTo>
                    <a:pt x="677" y="516"/>
                  </a:lnTo>
                  <a:lnTo>
                    <a:pt x="689" y="513"/>
                  </a:lnTo>
                  <a:lnTo>
                    <a:pt x="702" y="509"/>
                  </a:lnTo>
                  <a:lnTo>
                    <a:pt x="714" y="505"/>
                  </a:lnTo>
                  <a:lnTo>
                    <a:pt x="725" y="501"/>
                  </a:lnTo>
                  <a:lnTo>
                    <a:pt x="737" y="496"/>
                  </a:lnTo>
                  <a:lnTo>
                    <a:pt x="748" y="490"/>
                  </a:lnTo>
                  <a:lnTo>
                    <a:pt x="758" y="484"/>
                  </a:lnTo>
                  <a:lnTo>
                    <a:pt x="769" y="477"/>
                  </a:lnTo>
                  <a:lnTo>
                    <a:pt x="780" y="470"/>
                  </a:lnTo>
                  <a:lnTo>
                    <a:pt x="791" y="462"/>
                  </a:lnTo>
                  <a:lnTo>
                    <a:pt x="800" y="454"/>
                  </a:lnTo>
                  <a:lnTo>
                    <a:pt x="810" y="444"/>
                  </a:lnTo>
                  <a:lnTo>
                    <a:pt x="824" y="429"/>
                  </a:lnTo>
                  <a:lnTo>
                    <a:pt x="837" y="413"/>
                  </a:lnTo>
                  <a:lnTo>
                    <a:pt x="848" y="396"/>
                  </a:lnTo>
                  <a:lnTo>
                    <a:pt x="858" y="378"/>
                  </a:lnTo>
                  <a:lnTo>
                    <a:pt x="867" y="360"/>
                  </a:lnTo>
                  <a:lnTo>
                    <a:pt x="873" y="340"/>
                  </a:lnTo>
                  <a:lnTo>
                    <a:pt x="878" y="321"/>
                  </a:lnTo>
                  <a:lnTo>
                    <a:pt x="883" y="301"/>
                  </a:lnTo>
                  <a:lnTo>
                    <a:pt x="885" y="282"/>
                  </a:lnTo>
                  <a:lnTo>
                    <a:pt x="886" y="261"/>
                  </a:lnTo>
                  <a:lnTo>
                    <a:pt x="885" y="241"/>
                  </a:lnTo>
                  <a:lnTo>
                    <a:pt x="883" y="221"/>
                  </a:lnTo>
                  <a:lnTo>
                    <a:pt x="878" y="200"/>
                  </a:lnTo>
                  <a:lnTo>
                    <a:pt x="873" y="181"/>
                  </a:lnTo>
                  <a:lnTo>
                    <a:pt x="865" y="162"/>
                  </a:lnTo>
                  <a:lnTo>
                    <a:pt x="857" y="14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050398-BE71-4631-80D0-E0466F8BF35E}"/>
              </a:ext>
            </a:extLst>
          </p:cNvPr>
          <p:cNvSpPr txBox="1"/>
          <p:nvPr/>
        </p:nvSpPr>
        <p:spPr>
          <a:xfrm>
            <a:off x="4199284" y="5114331"/>
            <a:ext cx="221710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strike="sngStrike" dirty="0">
                <a:solidFill>
                  <a:schemeClr val="accent1"/>
                </a:solidFill>
              </a:rPr>
              <a:t>OUTLIERS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A5B9CF-1924-48A9-9314-437EA6F0DD1C}"/>
              </a:ext>
            </a:extLst>
          </p:cNvPr>
          <p:cNvGrpSpPr/>
          <p:nvPr/>
        </p:nvGrpSpPr>
        <p:grpSpPr>
          <a:xfrm>
            <a:off x="3232005" y="1043879"/>
            <a:ext cx="8414993" cy="1499000"/>
            <a:chOff x="3232005" y="1306526"/>
            <a:chExt cx="8414993" cy="14990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B4B9769-FE6A-465D-830D-EC23BE618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005" y="1692397"/>
              <a:ext cx="8414993" cy="111312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D6B460-BDF1-4846-A1D0-13235A692D18}"/>
                </a:ext>
              </a:extLst>
            </p:cNvPr>
            <p:cNvSpPr txBox="1"/>
            <p:nvPr/>
          </p:nvSpPr>
          <p:spPr>
            <a:xfrm>
              <a:off x="5881769" y="1306526"/>
              <a:ext cx="2879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Credit Utilization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F2BD55B-6550-4B63-8846-FF3DFFB8406F}"/>
              </a:ext>
            </a:extLst>
          </p:cNvPr>
          <p:cNvGrpSpPr/>
          <p:nvPr/>
        </p:nvGrpSpPr>
        <p:grpSpPr>
          <a:xfrm>
            <a:off x="3232004" y="2861670"/>
            <a:ext cx="8414993" cy="1764536"/>
            <a:chOff x="3232004" y="2890851"/>
            <a:chExt cx="8414993" cy="1764536"/>
          </a:xfrm>
        </p:grpSpPr>
        <p:pic>
          <p:nvPicPr>
            <p:cNvPr id="36" name="Picture 3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F6C1ABD8-9B2B-43A5-82D1-C405DFC01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004" y="3207936"/>
              <a:ext cx="8414993" cy="144745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BD39EF-BA83-4A94-B5E6-F16C1D6440CA}"/>
                </a:ext>
              </a:extLst>
            </p:cNvPr>
            <p:cNvSpPr txBox="1"/>
            <p:nvPr/>
          </p:nvSpPr>
          <p:spPr>
            <a:xfrm>
              <a:off x="6175477" y="2890851"/>
              <a:ext cx="2519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Remaining Payment %</a:t>
              </a:r>
              <a:endParaRPr lang="en-US" b="1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54977D8-CDDA-443B-A022-D5B24E51602B}"/>
              </a:ext>
            </a:extLst>
          </p:cNvPr>
          <p:cNvSpPr txBox="1"/>
          <p:nvPr/>
        </p:nvSpPr>
        <p:spPr>
          <a:xfrm>
            <a:off x="7743644" y="4902956"/>
            <a:ext cx="3246066" cy="94597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STRATIFICATION SPLIT BALANCED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35CFE-EF77-4A45-B272-18D1DD55D006}"/>
              </a:ext>
            </a:extLst>
          </p:cNvPr>
          <p:cNvSpPr txBox="1"/>
          <p:nvPr/>
        </p:nvSpPr>
        <p:spPr>
          <a:xfrm>
            <a:off x="8164337" y="5924387"/>
            <a:ext cx="2404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reducing biasness of 0s in the data set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F757787-D523-4BD1-969F-97D45D64C0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873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327"/>
    </mc:Choice>
    <mc:Fallback xmlns="">
      <p:transition spd="slow" advTm="95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animBg="1"/>
      <p:bldP spid="18" grpId="0" animBg="1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A0D7A9-D101-42B6-9D3A-5BC81E81FCEF}"/>
              </a:ext>
            </a:extLst>
          </p:cNvPr>
          <p:cNvGrpSpPr/>
          <p:nvPr/>
        </p:nvGrpSpPr>
        <p:grpSpPr>
          <a:xfrm>
            <a:off x="829929" y="1485532"/>
            <a:ext cx="2044685" cy="4336142"/>
            <a:chOff x="7240456" y="1485533"/>
            <a:chExt cx="2044685" cy="4336142"/>
          </a:xfrm>
        </p:grpSpPr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F79B51BB-1B30-4ED8-B26D-21EE8BC67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6094728" y="2631261"/>
              <a:ext cx="4336142" cy="2044685"/>
            </a:xfrm>
            <a:prstGeom prst="trapezoid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AB9282-0505-49EB-AABF-998083225E3A}"/>
                </a:ext>
              </a:extLst>
            </p:cNvPr>
            <p:cNvSpPr/>
            <p:nvPr/>
          </p:nvSpPr>
          <p:spPr>
            <a:xfrm>
              <a:off x="7577000" y="2886560"/>
              <a:ext cx="137160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MODEL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8FF18A5-7B4E-4493-B38D-E732E033F82F}"/>
                </a:ext>
              </a:extLst>
            </p:cNvPr>
            <p:cNvSpPr/>
            <p:nvPr/>
          </p:nvSpPr>
          <p:spPr>
            <a:xfrm>
              <a:off x="7386779" y="3378031"/>
              <a:ext cx="1752042" cy="1928990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/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Ran predictive models on the cleaned and modified data set</a:t>
              </a:r>
            </a:p>
            <a:p>
              <a:pPr marL="285750" indent="-285750">
                <a:lnSpc>
                  <a:spcPts val="19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  <a:cs typeface="Segoe UI" panose="020B0502040204020203" pitchFamily="34" charset="0"/>
                </a:rPr>
                <a:t>Configured each model specifically to generate good predictive accuracy</a:t>
              </a:r>
            </a:p>
          </p:txBody>
        </p:sp>
        <p:grpSp>
          <p:nvGrpSpPr>
            <p:cNvPr id="67" name="Group 66" descr="Icon of abacus. ">
              <a:extLst>
                <a:ext uri="{FF2B5EF4-FFF2-40B4-BE49-F238E27FC236}">
                  <a16:creationId xmlns:a16="http://schemas.microsoft.com/office/drawing/2014/main" id="{201B668C-AA5F-454E-8E64-CEA32A839FB8}"/>
                </a:ext>
              </a:extLst>
            </p:cNvPr>
            <p:cNvGrpSpPr/>
            <p:nvPr/>
          </p:nvGrpSpPr>
          <p:grpSpPr>
            <a:xfrm>
              <a:off x="8071577" y="2296118"/>
              <a:ext cx="382447" cy="382447"/>
              <a:chOff x="877888" y="771525"/>
              <a:chExt cx="287338" cy="287338"/>
            </a:xfrm>
            <a:solidFill>
              <a:schemeClr val="bg1"/>
            </a:solidFill>
          </p:grpSpPr>
          <p:sp>
            <p:nvSpPr>
              <p:cNvPr id="68" name="Freeform 324">
                <a:extLst>
                  <a:ext uri="{FF2B5EF4-FFF2-40B4-BE49-F238E27FC236}">
                    <a16:creationId xmlns:a16="http://schemas.microsoft.com/office/drawing/2014/main" id="{EEBBB4D9-8AD5-4868-B9F5-568F0C32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888" y="771525"/>
                <a:ext cx="61913" cy="287338"/>
              </a:xfrm>
              <a:custGeom>
                <a:avLst/>
                <a:gdLst>
                  <a:gd name="T0" fmla="*/ 0 w 196"/>
                  <a:gd name="T1" fmla="*/ 888 h 903"/>
                  <a:gd name="T2" fmla="*/ 1 w 196"/>
                  <a:gd name="T3" fmla="*/ 895 h 903"/>
                  <a:gd name="T4" fmla="*/ 4 w 196"/>
                  <a:gd name="T5" fmla="*/ 899 h 903"/>
                  <a:gd name="T6" fmla="*/ 10 w 196"/>
                  <a:gd name="T7" fmla="*/ 902 h 903"/>
                  <a:gd name="T8" fmla="*/ 15 w 196"/>
                  <a:gd name="T9" fmla="*/ 903 h 903"/>
                  <a:gd name="T10" fmla="*/ 196 w 196"/>
                  <a:gd name="T11" fmla="*/ 798 h 903"/>
                  <a:gd name="T12" fmla="*/ 160 w 196"/>
                  <a:gd name="T13" fmla="*/ 797 h 903"/>
                  <a:gd name="T14" fmla="*/ 149 w 196"/>
                  <a:gd name="T15" fmla="*/ 793 h 903"/>
                  <a:gd name="T16" fmla="*/ 141 w 196"/>
                  <a:gd name="T17" fmla="*/ 785 h 903"/>
                  <a:gd name="T18" fmla="*/ 136 w 196"/>
                  <a:gd name="T19" fmla="*/ 774 h 903"/>
                  <a:gd name="T20" fmla="*/ 136 w 196"/>
                  <a:gd name="T21" fmla="*/ 738 h 903"/>
                  <a:gd name="T22" fmla="*/ 138 w 196"/>
                  <a:gd name="T23" fmla="*/ 726 h 903"/>
                  <a:gd name="T24" fmla="*/ 145 w 196"/>
                  <a:gd name="T25" fmla="*/ 717 h 903"/>
                  <a:gd name="T26" fmla="*/ 155 w 196"/>
                  <a:gd name="T27" fmla="*/ 710 h 903"/>
                  <a:gd name="T28" fmla="*/ 166 w 196"/>
                  <a:gd name="T29" fmla="*/ 708 h 903"/>
                  <a:gd name="T30" fmla="*/ 196 w 196"/>
                  <a:gd name="T31" fmla="*/ 346 h 903"/>
                  <a:gd name="T32" fmla="*/ 160 w 196"/>
                  <a:gd name="T33" fmla="*/ 345 h 903"/>
                  <a:gd name="T34" fmla="*/ 149 w 196"/>
                  <a:gd name="T35" fmla="*/ 341 h 903"/>
                  <a:gd name="T36" fmla="*/ 141 w 196"/>
                  <a:gd name="T37" fmla="*/ 333 h 903"/>
                  <a:gd name="T38" fmla="*/ 136 w 196"/>
                  <a:gd name="T39" fmla="*/ 322 h 903"/>
                  <a:gd name="T40" fmla="*/ 136 w 196"/>
                  <a:gd name="T41" fmla="*/ 286 h 903"/>
                  <a:gd name="T42" fmla="*/ 138 w 196"/>
                  <a:gd name="T43" fmla="*/ 275 h 903"/>
                  <a:gd name="T44" fmla="*/ 145 w 196"/>
                  <a:gd name="T45" fmla="*/ 265 h 903"/>
                  <a:gd name="T46" fmla="*/ 155 w 196"/>
                  <a:gd name="T47" fmla="*/ 259 h 903"/>
                  <a:gd name="T48" fmla="*/ 166 w 196"/>
                  <a:gd name="T49" fmla="*/ 256 h 903"/>
                  <a:gd name="T50" fmla="*/ 196 w 196"/>
                  <a:gd name="T51" fmla="*/ 196 h 903"/>
                  <a:gd name="T52" fmla="*/ 160 w 196"/>
                  <a:gd name="T53" fmla="*/ 195 h 903"/>
                  <a:gd name="T54" fmla="*/ 149 w 196"/>
                  <a:gd name="T55" fmla="*/ 191 h 903"/>
                  <a:gd name="T56" fmla="*/ 141 w 196"/>
                  <a:gd name="T57" fmla="*/ 182 h 903"/>
                  <a:gd name="T58" fmla="*/ 136 w 196"/>
                  <a:gd name="T59" fmla="*/ 172 h 903"/>
                  <a:gd name="T60" fmla="*/ 136 w 196"/>
                  <a:gd name="T61" fmla="*/ 135 h 903"/>
                  <a:gd name="T62" fmla="*/ 138 w 196"/>
                  <a:gd name="T63" fmla="*/ 123 h 903"/>
                  <a:gd name="T64" fmla="*/ 145 w 196"/>
                  <a:gd name="T65" fmla="*/ 115 h 903"/>
                  <a:gd name="T66" fmla="*/ 155 w 196"/>
                  <a:gd name="T67" fmla="*/ 108 h 903"/>
                  <a:gd name="T68" fmla="*/ 166 w 196"/>
                  <a:gd name="T69" fmla="*/ 105 h 903"/>
                  <a:gd name="T70" fmla="*/ 196 w 196"/>
                  <a:gd name="T71" fmla="*/ 0 h 903"/>
                  <a:gd name="T72" fmla="*/ 12 w 196"/>
                  <a:gd name="T73" fmla="*/ 0 h 903"/>
                  <a:gd name="T74" fmla="*/ 7 w 196"/>
                  <a:gd name="T75" fmla="*/ 2 h 903"/>
                  <a:gd name="T76" fmla="*/ 3 w 196"/>
                  <a:gd name="T77" fmla="*/ 6 h 903"/>
                  <a:gd name="T78" fmla="*/ 1 w 196"/>
                  <a:gd name="T79" fmla="*/ 12 h 903"/>
                  <a:gd name="T80" fmla="*/ 0 w 196"/>
                  <a:gd name="T81" fmla="*/ 15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6" h="903">
                    <a:moveTo>
                      <a:pt x="0" y="15"/>
                    </a:moveTo>
                    <a:lnTo>
                      <a:pt x="0" y="888"/>
                    </a:lnTo>
                    <a:lnTo>
                      <a:pt x="1" y="891"/>
                    </a:lnTo>
                    <a:lnTo>
                      <a:pt x="1" y="895"/>
                    </a:lnTo>
                    <a:lnTo>
                      <a:pt x="3" y="897"/>
                    </a:lnTo>
                    <a:lnTo>
                      <a:pt x="4" y="899"/>
                    </a:lnTo>
                    <a:lnTo>
                      <a:pt x="7" y="901"/>
                    </a:lnTo>
                    <a:lnTo>
                      <a:pt x="10" y="902"/>
                    </a:lnTo>
                    <a:lnTo>
                      <a:pt x="12" y="903"/>
                    </a:lnTo>
                    <a:lnTo>
                      <a:pt x="15" y="903"/>
                    </a:lnTo>
                    <a:lnTo>
                      <a:pt x="196" y="903"/>
                    </a:lnTo>
                    <a:lnTo>
                      <a:pt x="196" y="798"/>
                    </a:lnTo>
                    <a:lnTo>
                      <a:pt x="166" y="798"/>
                    </a:lnTo>
                    <a:lnTo>
                      <a:pt x="160" y="797"/>
                    </a:lnTo>
                    <a:lnTo>
                      <a:pt x="155" y="796"/>
                    </a:lnTo>
                    <a:lnTo>
                      <a:pt x="149" y="793"/>
                    </a:lnTo>
                    <a:lnTo>
                      <a:pt x="145" y="789"/>
                    </a:lnTo>
                    <a:lnTo>
                      <a:pt x="141" y="785"/>
                    </a:lnTo>
                    <a:lnTo>
                      <a:pt x="138" y="780"/>
                    </a:lnTo>
                    <a:lnTo>
                      <a:pt x="136" y="774"/>
                    </a:lnTo>
                    <a:lnTo>
                      <a:pt x="136" y="768"/>
                    </a:lnTo>
                    <a:lnTo>
                      <a:pt x="136" y="738"/>
                    </a:lnTo>
                    <a:lnTo>
                      <a:pt x="136" y="732"/>
                    </a:lnTo>
                    <a:lnTo>
                      <a:pt x="138" y="726"/>
                    </a:lnTo>
                    <a:lnTo>
                      <a:pt x="141" y="721"/>
                    </a:lnTo>
                    <a:lnTo>
                      <a:pt x="145" y="717"/>
                    </a:lnTo>
                    <a:lnTo>
                      <a:pt x="149" y="713"/>
                    </a:lnTo>
                    <a:lnTo>
                      <a:pt x="155" y="710"/>
                    </a:lnTo>
                    <a:lnTo>
                      <a:pt x="160" y="708"/>
                    </a:lnTo>
                    <a:lnTo>
                      <a:pt x="166" y="708"/>
                    </a:lnTo>
                    <a:lnTo>
                      <a:pt x="196" y="708"/>
                    </a:lnTo>
                    <a:lnTo>
                      <a:pt x="196" y="346"/>
                    </a:lnTo>
                    <a:lnTo>
                      <a:pt x="166" y="346"/>
                    </a:lnTo>
                    <a:lnTo>
                      <a:pt x="160" y="345"/>
                    </a:lnTo>
                    <a:lnTo>
                      <a:pt x="155" y="344"/>
                    </a:lnTo>
                    <a:lnTo>
                      <a:pt x="149" y="341"/>
                    </a:lnTo>
                    <a:lnTo>
                      <a:pt x="145" y="338"/>
                    </a:lnTo>
                    <a:lnTo>
                      <a:pt x="141" y="333"/>
                    </a:lnTo>
                    <a:lnTo>
                      <a:pt x="138" y="328"/>
                    </a:lnTo>
                    <a:lnTo>
                      <a:pt x="136" y="322"/>
                    </a:lnTo>
                    <a:lnTo>
                      <a:pt x="136" y="316"/>
                    </a:lnTo>
                    <a:lnTo>
                      <a:pt x="136" y="286"/>
                    </a:lnTo>
                    <a:lnTo>
                      <a:pt x="136" y="280"/>
                    </a:lnTo>
                    <a:lnTo>
                      <a:pt x="138" y="275"/>
                    </a:lnTo>
                    <a:lnTo>
                      <a:pt x="141" y="269"/>
                    </a:lnTo>
                    <a:lnTo>
                      <a:pt x="145" y="265"/>
                    </a:lnTo>
                    <a:lnTo>
                      <a:pt x="149" y="261"/>
                    </a:lnTo>
                    <a:lnTo>
                      <a:pt x="155" y="259"/>
                    </a:lnTo>
                    <a:lnTo>
                      <a:pt x="160" y="256"/>
                    </a:lnTo>
                    <a:lnTo>
                      <a:pt x="166" y="256"/>
                    </a:lnTo>
                    <a:lnTo>
                      <a:pt x="196" y="256"/>
                    </a:lnTo>
                    <a:lnTo>
                      <a:pt x="196" y="196"/>
                    </a:lnTo>
                    <a:lnTo>
                      <a:pt x="166" y="196"/>
                    </a:lnTo>
                    <a:lnTo>
                      <a:pt x="160" y="195"/>
                    </a:lnTo>
                    <a:lnTo>
                      <a:pt x="155" y="193"/>
                    </a:lnTo>
                    <a:lnTo>
                      <a:pt x="149" y="191"/>
                    </a:lnTo>
                    <a:lnTo>
                      <a:pt x="145" y="187"/>
                    </a:lnTo>
                    <a:lnTo>
                      <a:pt x="141" y="182"/>
                    </a:lnTo>
                    <a:lnTo>
                      <a:pt x="138" y="177"/>
                    </a:lnTo>
                    <a:lnTo>
                      <a:pt x="136" y="172"/>
                    </a:lnTo>
                    <a:lnTo>
                      <a:pt x="136" y="165"/>
                    </a:lnTo>
                    <a:lnTo>
                      <a:pt x="136" y="135"/>
                    </a:lnTo>
                    <a:lnTo>
                      <a:pt x="136" y="130"/>
                    </a:lnTo>
                    <a:lnTo>
                      <a:pt x="138" y="123"/>
                    </a:lnTo>
                    <a:lnTo>
                      <a:pt x="141" y="119"/>
                    </a:lnTo>
                    <a:lnTo>
                      <a:pt x="145" y="115"/>
                    </a:lnTo>
                    <a:lnTo>
                      <a:pt x="149" y="110"/>
                    </a:lnTo>
                    <a:lnTo>
                      <a:pt x="155" y="108"/>
                    </a:lnTo>
                    <a:lnTo>
                      <a:pt x="160" y="106"/>
                    </a:lnTo>
                    <a:lnTo>
                      <a:pt x="166" y="105"/>
                    </a:lnTo>
                    <a:lnTo>
                      <a:pt x="196" y="105"/>
                    </a:lnTo>
                    <a:lnTo>
                      <a:pt x="196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10" y="1"/>
                    </a:lnTo>
                    <a:lnTo>
                      <a:pt x="7" y="2"/>
                    </a:lnTo>
                    <a:lnTo>
                      <a:pt x="4" y="4"/>
                    </a:lnTo>
                    <a:lnTo>
                      <a:pt x="3" y="6"/>
                    </a:lnTo>
                    <a:lnTo>
                      <a:pt x="1" y="10"/>
                    </a:lnTo>
                    <a:lnTo>
                      <a:pt x="1" y="12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325">
                <a:extLst>
                  <a:ext uri="{FF2B5EF4-FFF2-40B4-BE49-F238E27FC236}">
                    <a16:creationId xmlns:a16="http://schemas.microsoft.com/office/drawing/2014/main" id="{4E9C428E-133B-4690-9ED6-8917E4F1E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7113" y="771525"/>
                <a:ext cx="66675" cy="287338"/>
              </a:xfrm>
              <a:custGeom>
                <a:avLst/>
                <a:gdLst>
                  <a:gd name="T0" fmla="*/ 30 w 211"/>
                  <a:gd name="T1" fmla="*/ 105 h 903"/>
                  <a:gd name="T2" fmla="*/ 41 w 211"/>
                  <a:gd name="T3" fmla="*/ 107 h 903"/>
                  <a:gd name="T4" fmla="*/ 51 w 211"/>
                  <a:gd name="T5" fmla="*/ 115 h 903"/>
                  <a:gd name="T6" fmla="*/ 58 w 211"/>
                  <a:gd name="T7" fmla="*/ 123 h 903"/>
                  <a:gd name="T8" fmla="*/ 60 w 211"/>
                  <a:gd name="T9" fmla="*/ 135 h 903"/>
                  <a:gd name="T10" fmla="*/ 60 w 211"/>
                  <a:gd name="T11" fmla="*/ 172 h 903"/>
                  <a:gd name="T12" fmla="*/ 55 w 211"/>
                  <a:gd name="T13" fmla="*/ 182 h 903"/>
                  <a:gd name="T14" fmla="*/ 47 w 211"/>
                  <a:gd name="T15" fmla="*/ 191 h 903"/>
                  <a:gd name="T16" fmla="*/ 36 w 211"/>
                  <a:gd name="T17" fmla="*/ 195 h 903"/>
                  <a:gd name="T18" fmla="*/ 0 w 211"/>
                  <a:gd name="T19" fmla="*/ 196 h 903"/>
                  <a:gd name="T20" fmla="*/ 30 w 211"/>
                  <a:gd name="T21" fmla="*/ 557 h 903"/>
                  <a:gd name="T22" fmla="*/ 41 w 211"/>
                  <a:gd name="T23" fmla="*/ 560 h 903"/>
                  <a:gd name="T24" fmla="*/ 51 w 211"/>
                  <a:gd name="T25" fmla="*/ 566 h 903"/>
                  <a:gd name="T26" fmla="*/ 58 w 211"/>
                  <a:gd name="T27" fmla="*/ 576 h 903"/>
                  <a:gd name="T28" fmla="*/ 60 w 211"/>
                  <a:gd name="T29" fmla="*/ 587 h 903"/>
                  <a:gd name="T30" fmla="*/ 60 w 211"/>
                  <a:gd name="T31" fmla="*/ 623 h 903"/>
                  <a:gd name="T32" fmla="*/ 55 w 211"/>
                  <a:gd name="T33" fmla="*/ 634 h 903"/>
                  <a:gd name="T34" fmla="*/ 47 w 211"/>
                  <a:gd name="T35" fmla="*/ 643 h 903"/>
                  <a:gd name="T36" fmla="*/ 36 w 211"/>
                  <a:gd name="T37" fmla="*/ 647 h 903"/>
                  <a:gd name="T38" fmla="*/ 0 w 211"/>
                  <a:gd name="T39" fmla="*/ 648 h 903"/>
                  <a:gd name="T40" fmla="*/ 30 w 211"/>
                  <a:gd name="T41" fmla="*/ 708 h 903"/>
                  <a:gd name="T42" fmla="*/ 41 w 211"/>
                  <a:gd name="T43" fmla="*/ 710 h 903"/>
                  <a:gd name="T44" fmla="*/ 51 w 211"/>
                  <a:gd name="T45" fmla="*/ 717 h 903"/>
                  <a:gd name="T46" fmla="*/ 58 w 211"/>
                  <a:gd name="T47" fmla="*/ 726 h 903"/>
                  <a:gd name="T48" fmla="*/ 60 w 211"/>
                  <a:gd name="T49" fmla="*/ 738 h 903"/>
                  <a:gd name="T50" fmla="*/ 60 w 211"/>
                  <a:gd name="T51" fmla="*/ 773 h 903"/>
                  <a:gd name="T52" fmla="*/ 55 w 211"/>
                  <a:gd name="T53" fmla="*/ 785 h 903"/>
                  <a:gd name="T54" fmla="*/ 47 w 211"/>
                  <a:gd name="T55" fmla="*/ 793 h 903"/>
                  <a:gd name="T56" fmla="*/ 36 w 211"/>
                  <a:gd name="T57" fmla="*/ 797 h 903"/>
                  <a:gd name="T58" fmla="*/ 0 w 211"/>
                  <a:gd name="T59" fmla="*/ 798 h 903"/>
                  <a:gd name="T60" fmla="*/ 211 w 211"/>
                  <a:gd name="T61" fmla="*/ 903 h 903"/>
                  <a:gd name="T62" fmla="*/ 181 w 211"/>
                  <a:gd name="T63" fmla="*/ 497 h 903"/>
                  <a:gd name="T64" fmla="*/ 169 w 211"/>
                  <a:gd name="T65" fmla="*/ 495 h 903"/>
                  <a:gd name="T66" fmla="*/ 159 w 211"/>
                  <a:gd name="T67" fmla="*/ 488 h 903"/>
                  <a:gd name="T68" fmla="*/ 153 w 211"/>
                  <a:gd name="T69" fmla="*/ 478 h 903"/>
                  <a:gd name="T70" fmla="*/ 151 w 211"/>
                  <a:gd name="T71" fmla="*/ 467 h 903"/>
                  <a:gd name="T72" fmla="*/ 151 w 211"/>
                  <a:gd name="T73" fmla="*/ 430 h 903"/>
                  <a:gd name="T74" fmla="*/ 155 w 211"/>
                  <a:gd name="T75" fmla="*/ 419 h 903"/>
                  <a:gd name="T76" fmla="*/ 164 w 211"/>
                  <a:gd name="T77" fmla="*/ 412 h 903"/>
                  <a:gd name="T78" fmla="*/ 174 w 211"/>
                  <a:gd name="T79" fmla="*/ 408 h 903"/>
                  <a:gd name="T80" fmla="*/ 211 w 211"/>
                  <a:gd name="T81" fmla="*/ 407 h 903"/>
                  <a:gd name="T82" fmla="*/ 181 w 211"/>
                  <a:gd name="T83" fmla="*/ 346 h 903"/>
                  <a:gd name="T84" fmla="*/ 169 w 211"/>
                  <a:gd name="T85" fmla="*/ 344 h 903"/>
                  <a:gd name="T86" fmla="*/ 159 w 211"/>
                  <a:gd name="T87" fmla="*/ 338 h 903"/>
                  <a:gd name="T88" fmla="*/ 153 w 211"/>
                  <a:gd name="T89" fmla="*/ 328 h 903"/>
                  <a:gd name="T90" fmla="*/ 151 w 211"/>
                  <a:gd name="T91" fmla="*/ 316 h 903"/>
                  <a:gd name="T92" fmla="*/ 151 w 211"/>
                  <a:gd name="T93" fmla="*/ 280 h 903"/>
                  <a:gd name="T94" fmla="*/ 155 w 211"/>
                  <a:gd name="T95" fmla="*/ 269 h 903"/>
                  <a:gd name="T96" fmla="*/ 164 w 211"/>
                  <a:gd name="T97" fmla="*/ 261 h 903"/>
                  <a:gd name="T98" fmla="*/ 174 w 211"/>
                  <a:gd name="T99" fmla="*/ 256 h 903"/>
                  <a:gd name="T100" fmla="*/ 211 w 211"/>
                  <a:gd name="T101" fmla="*/ 256 h 903"/>
                  <a:gd name="T102" fmla="*/ 181 w 211"/>
                  <a:gd name="T103" fmla="*/ 196 h 903"/>
                  <a:gd name="T104" fmla="*/ 169 w 211"/>
                  <a:gd name="T105" fmla="*/ 193 h 903"/>
                  <a:gd name="T106" fmla="*/ 159 w 211"/>
                  <a:gd name="T107" fmla="*/ 187 h 903"/>
                  <a:gd name="T108" fmla="*/ 153 w 211"/>
                  <a:gd name="T109" fmla="*/ 177 h 903"/>
                  <a:gd name="T110" fmla="*/ 151 w 211"/>
                  <a:gd name="T111" fmla="*/ 165 h 903"/>
                  <a:gd name="T112" fmla="*/ 151 w 211"/>
                  <a:gd name="T113" fmla="*/ 130 h 903"/>
                  <a:gd name="T114" fmla="*/ 155 w 211"/>
                  <a:gd name="T115" fmla="*/ 119 h 903"/>
                  <a:gd name="T116" fmla="*/ 164 w 211"/>
                  <a:gd name="T117" fmla="*/ 110 h 903"/>
                  <a:gd name="T118" fmla="*/ 174 w 211"/>
                  <a:gd name="T119" fmla="*/ 106 h 903"/>
                  <a:gd name="T120" fmla="*/ 211 w 211"/>
                  <a:gd name="T121" fmla="*/ 105 h 903"/>
                  <a:gd name="T122" fmla="*/ 0 w 211"/>
                  <a:gd name="T123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1" h="903">
                    <a:moveTo>
                      <a:pt x="0" y="105"/>
                    </a:moveTo>
                    <a:lnTo>
                      <a:pt x="30" y="105"/>
                    </a:lnTo>
                    <a:lnTo>
                      <a:pt x="36" y="106"/>
                    </a:lnTo>
                    <a:lnTo>
                      <a:pt x="41" y="107"/>
                    </a:lnTo>
                    <a:lnTo>
                      <a:pt x="47" y="110"/>
                    </a:lnTo>
                    <a:lnTo>
                      <a:pt x="51" y="115"/>
                    </a:lnTo>
                    <a:lnTo>
                      <a:pt x="55" y="119"/>
                    </a:lnTo>
                    <a:lnTo>
                      <a:pt x="58" y="123"/>
                    </a:lnTo>
                    <a:lnTo>
                      <a:pt x="60" y="130"/>
                    </a:lnTo>
                    <a:lnTo>
                      <a:pt x="60" y="135"/>
                    </a:lnTo>
                    <a:lnTo>
                      <a:pt x="60" y="165"/>
                    </a:lnTo>
                    <a:lnTo>
                      <a:pt x="60" y="172"/>
                    </a:lnTo>
                    <a:lnTo>
                      <a:pt x="58" y="177"/>
                    </a:lnTo>
                    <a:lnTo>
                      <a:pt x="55" y="182"/>
                    </a:lnTo>
                    <a:lnTo>
                      <a:pt x="51" y="187"/>
                    </a:lnTo>
                    <a:lnTo>
                      <a:pt x="47" y="191"/>
                    </a:lnTo>
                    <a:lnTo>
                      <a:pt x="41" y="193"/>
                    </a:lnTo>
                    <a:lnTo>
                      <a:pt x="36" y="195"/>
                    </a:lnTo>
                    <a:lnTo>
                      <a:pt x="30" y="196"/>
                    </a:lnTo>
                    <a:lnTo>
                      <a:pt x="0" y="196"/>
                    </a:lnTo>
                    <a:lnTo>
                      <a:pt x="0" y="557"/>
                    </a:lnTo>
                    <a:lnTo>
                      <a:pt x="30" y="557"/>
                    </a:lnTo>
                    <a:lnTo>
                      <a:pt x="36" y="558"/>
                    </a:lnTo>
                    <a:lnTo>
                      <a:pt x="41" y="560"/>
                    </a:lnTo>
                    <a:lnTo>
                      <a:pt x="47" y="562"/>
                    </a:lnTo>
                    <a:lnTo>
                      <a:pt x="51" y="566"/>
                    </a:lnTo>
                    <a:lnTo>
                      <a:pt x="55" y="571"/>
                    </a:lnTo>
                    <a:lnTo>
                      <a:pt x="58" y="576"/>
                    </a:lnTo>
                    <a:lnTo>
                      <a:pt x="60" y="581"/>
                    </a:lnTo>
                    <a:lnTo>
                      <a:pt x="60" y="587"/>
                    </a:lnTo>
                    <a:lnTo>
                      <a:pt x="60" y="618"/>
                    </a:lnTo>
                    <a:lnTo>
                      <a:pt x="60" y="623"/>
                    </a:lnTo>
                    <a:lnTo>
                      <a:pt x="58" y="629"/>
                    </a:lnTo>
                    <a:lnTo>
                      <a:pt x="55" y="634"/>
                    </a:lnTo>
                    <a:lnTo>
                      <a:pt x="51" y="638"/>
                    </a:lnTo>
                    <a:lnTo>
                      <a:pt x="47" y="643"/>
                    </a:lnTo>
                    <a:lnTo>
                      <a:pt x="41" y="645"/>
                    </a:lnTo>
                    <a:lnTo>
                      <a:pt x="36" y="647"/>
                    </a:lnTo>
                    <a:lnTo>
                      <a:pt x="30" y="648"/>
                    </a:lnTo>
                    <a:lnTo>
                      <a:pt x="0" y="648"/>
                    </a:lnTo>
                    <a:lnTo>
                      <a:pt x="0" y="708"/>
                    </a:lnTo>
                    <a:lnTo>
                      <a:pt x="30" y="708"/>
                    </a:lnTo>
                    <a:lnTo>
                      <a:pt x="36" y="708"/>
                    </a:lnTo>
                    <a:lnTo>
                      <a:pt x="41" y="710"/>
                    </a:lnTo>
                    <a:lnTo>
                      <a:pt x="47" y="712"/>
                    </a:lnTo>
                    <a:lnTo>
                      <a:pt x="51" y="717"/>
                    </a:lnTo>
                    <a:lnTo>
                      <a:pt x="55" y="721"/>
                    </a:lnTo>
                    <a:lnTo>
                      <a:pt x="58" y="726"/>
                    </a:lnTo>
                    <a:lnTo>
                      <a:pt x="60" y="732"/>
                    </a:lnTo>
                    <a:lnTo>
                      <a:pt x="60" y="738"/>
                    </a:lnTo>
                    <a:lnTo>
                      <a:pt x="60" y="768"/>
                    </a:lnTo>
                    <a:lnTo>
                      <a:pt x="60" y="773"/>
                    </a:lnTo>
                    <a:lnTo>
                      <a:pt x="58" y="780"/>
                    </a:lnTo>
                    <a:lnTo>
                      <a:pt x="55" y="785"/>
                    </a:lnTo>
                    <a:lnTo>
                      <a:pt x="51" y="789"/>
                    </a:lnTo>
                    <a:lnTo>
                      <a:pt x="47" y="793"/>
                    </a:lnTo>
                    <a:lnTo>
                      <a:pt x="41" y="796"/>
                    </a:lnTo>
                    <a:lnTo>
                      <a:pt x="36" y="797"/>
                    </a:lnTo>
                    <a:lnTo>
                      <a:pt x="30" y="798"/>
                    </a:lnTo>
                    <a:lnTo>
                      <a:pt x="0" y="798"/>
                    </a:lnTo>
                    <a:lnTo>
                      <a:pt x="0" y="903"/>
                    </a:lnTo>
                    <a:lnTo>
                      <a:pt x="211" y="903"/>
                    </a:lnTo>
                    <a:lnTo>
                      <a:pt x="211" y="497"/>
                    </a:lnTo>
                    <a:lnTo>
                      <a:pt x="181" y="497"/>
                    </a:lnTo>
                    <a:lnTo>
                      <a:pt x="174" y="497"/>
                    </a:lnTo>
                    <a:lnTo>
                      <a:pt x="169" y="495"/>
                    </a:lnTo>
                    <a:lnTo>
                      <a:pt x="164" y="491"/>
                    </a:lnTo>
                    <a:lnTo>
                      <a:pt x="159" y="488"/>
                    </a:lnTo>
                    <a:lnTo>
                      <a:pt x="155" y="484"/>
                    </a:lnTo>
                    <a:lnTo>
                      <a:pt x="153" y="478"/>
                    </a:lnTo>
                    <a:lnTo>
                      <a:pt x="151" y="473"/>
                    </a:lnTo>
                    <a:lnTo>
                      <a:pt x="151" y="467"/>
                    </a:lnTo>
                    <a:lnTo>
                      <a:pt x="151" y="437"/>
                    </a:lnTo>
                    <a:lnTo>
                      <a:pt x="151" y="430"/>
                    </a:lnTo>
                    <a:lnTo>
                      <a:pt x="153" y="425"/>
                    </a:lnTo>
                    <a:lnTo>
                      <a:pt x="155" y="419"/>
                    </a:lnTo>
                    <a:lnTo>
                      <a:pt x="159" y="415"/>
                    </a:lnTo>
                    <a:lnTo>
                      <a:pt x="164" y="412"/>
                    </a:lnTo>
                    <a:lnTo>
                      <a:pt x="169" y="409"/>
                    </a:lnTo>
                    <a:lnTo>
                      <a:pt x="174" y="408"/>
                    </a:lnTo>
                    <a:lnTo>
                      <a:pt x="181" y="407"/>
                    </a:lnTo>
                    <a:lnTo>
                      <a:pt x="211" y="407"/>
                    </a:lnTo>
                    <a:lnTo>
                      <a:pt x="211" y="346"/>
                    </a:lnTo>
                    <a:lnTo>
                      <a:pt x="181" y="346"/>
                    </a:lnTo>
                    <a:lnTo>
                      <a:pt x="174" y="345"/>
                    </a:lnTo>
                    <a:lnTo>
                      <a:pt x="169" y="344"/>
                    </a:lnTo>
                    <a:lnTo>
                      <a:pt x="164" y="341"/>
                    </a:lnTo>
                    <a:lnTo>
                      <a:pt x="159" y="338"/>
                    </a:lnTo>
                    <a:lnTo>
                      <a:pt x="155" y="333"/>
                    </a:lnTo>
                    <a:lnTo>
                      <a:pt x="153" y="328"/>
                    </a:lnTo>
                    <a:lnTo>
                      <a:pt x="151" y="322"/>
                    </a:lnTo>
                    <a:lnTo>
                      <a:pt x="151" y="316"/>
                    </a:lnTo>
                    <a:lnTo>
                      <a:pt x="151" y="286"/>
                    </a:lnTo>
                    <a:lnTo>
                      <a:pt x="151" y="280"/>
                    </a:lnTo>
                    <a:lnTo>
                      <a:pt x="153" y="275"/>
                    </a:lnTo>
                    <a:lnTo>
                      <a:pt x="155" y="269"/>
                    </a:lnTo>
                    <a:lnTo>
                      <a:pt x="159" y="265"/>
                    </a:lnTo>
                    <a:lnTo>
                      <a:pt x="164" y="261"/>
                    </a:lnTo>
                    <a:lnTo>
                      <a:pt x="169" y="259"/>
                    </a:lnTo>
                    <a:lnTo>
                      <a:pt x="174" y="256"/>
                    </a:lnTo>
                    <a:lnTo>
                      <a:pt x="181" y="256"/>
                    </a:lnTo>
                    <a:lnTo>
                      <a:pt x="211" y="256"/>
                    </a:lnTo>
                    <a:lnTo>
                      <a:pt x="211" y="196"/>
                    </a:lnTo>
                    <a:lnTo>
                      <a:pt x="181" y="196"/>
                    </a:lnTo>
                    <a:lnTo>
                      <a:pt x="174" y="195"/>
                    </a:lnTo>
                    <a:lnTo>
                      <a:pt x="169" y="193"/>
                    </a:lnTo>
                    <a:lnTo>
                      <a:pt x="164" y="191"/>
                    </a:lnTo>
                    <a:lnTo>
                      <a:pt x="159" y="187"/>
                    </a:lnTo>
                    <a:lnTo>
                      <a:pt x="155" y="182"/>
                    </a:lnTo>
                    <a:lnTo>
                      <a:pt x="153" y="177"/>
                    </a:lnTo>
                    <a:lnTo>
                      <a:pt x="151" y="172"/>
                    </a:lnTo>
                    <a:lnTo>
                      <a:pt x="151" y="165"/>
                    </a:lnTo>
                    <a:lnTo>
                      <a:pt x="151" y="135"/>
                    </a:lnTo>
                    <a:lnTo>
                      <a:pt x="151" y="130"/>
                    </a:lnTo>
                    <a:lnTo>
                      <a:pt x="153" y="123"/>
                    </a:lnTo>
                    <a:lnTo>
                      <a:pt x="155" y="119"/>
                    </a:lnTo>
                    <a:lnTo>
                      <a:pt x="159" y="115"/>
                    </a:lnTo>
                    <a:lnTo>
                      <a:pt x="164" y="110"/>
                    </a:lnTo>
                    <a:lnTo>
                      <a:pt x="169" y="108"/>
                    </a:lnTo>
                    <a:lnTo>
                      <a:pt x="174" y="106"/>
                    </a:lnTo>
                    <a:lnTo>
                      <a:pt x="181" y="105"/>
                    </a:lnTo>
                    <a:lnTo>
                      <a:pt x="211" y="105"/>
                    </a:lnTo>
                    <a:lnTo>
                      <a:pt x="211" y="0"/>
                    </a:lnTo>
                    <a:lnTo>
                      <a:pt x="0" y="0"/>
                    </a:lnTo>
                    <a:lnTo>
                      <a:pt x="0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326">
                <a:extLst>
                  <a:ext uri="{FF2B5EF4-FFF2-40B4-BE49-F238E27FC236}">
                    <a16:creationId xmlns:a16="http://schemas.microsoft.com/office/drawing/2014/main" id="{505F0C26-0335-4A1D-AA0D-8C830A4F0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9325" y="771525"/>
                <a:ext cx="68263" cy="287338"/>
              </a:xfrm>
              <a:custGeom>
                <a:avLst/>
                <a:gdLst>
                  <a:gd name="T0" fmla="*/ 30 w 211"/>
                  <a:gd name="T1" fmla="*/ 105 h 903"/>
                  <a:gd name="T2" fmla="*/ 42 w 211"/>
                  <a:gd name="T3" fmla="*/ 107 h 903"/>
                  <a:gd name="T4" fmla="*/ 52 w 211"/>
                  <a:gd name="T5" fmla="*/ 115 h 903"/>
                  <a:gd name="T6" fmla="*/ 58 w 211"/>
                  <a:gd name="T7" fmla="*/ 123 h 903"/>
                  <a:gd name="T8" fmla="*/ 60 w 211"/>
                  <a:gd name="T9" fmla="*/ 135 h 903"/>
                  <a:gd name="T10" fmla="*/ 59 w 211"/>
                  <a:gd name="T11" fmla="*/ 172 h 903"/>
                  <a:gd name="T12" fmla="*/ 55 w 211"/>
                  <a:gd name="T13" fmla="*/ 182 h 903"/>
                  <a:gd name="T14" fmla="*/ 47 w 211"/>
                  <a:gd name="T15" fmla="*/ 191 h 903"/>
                  <a:gd name="T16" fmla="*/ 36 w 211"/>
                  <a:gd name="T17" fmla="*/ 195 h 903"/>
                  <a:gd name="T18" fmla="*/ 0 w 211"/>
                  <a:gd name="T19" fmla="*/ 196 h 903"/>
                  <a:gd name="T20" fmla="*/ 30 w 211"/>
                  <a:gd name="T21" fmla="*/ 256 h 903"/>
                  <a:gd name="T22" fmla="*/ 42 w 211"/>
                  <a:gd name="T23" fmla="*/ 259 h 903"/>
                  <a:gd name="T24" fmla="*/ 52 w 211"/>
                  <a:gd name="T25" fmla="*/ 265 h 903"/>
                  <a:gd name="T26" fmla="*/ 58 w 211"/>
                  <a:gd name="T27" fmla="*/ 275 h 903"/>
                  <a:gd name="T28" fmla="*/ 60 w 211"/>
                  <a:gd name="T29" fmla="*/ 286 h 903"/>
                  <a:gd name="T30" fmla="*/ 59 w 211"/>
                  <a:gd name="T31" fmla="*/ 322 h 903"/>
                  <a:gd name="T32" fmla="*/ 55 w 211"/>
                  <a:gd name="T33" fmla="*/ 333 h 903"/>
                  <a:gd name="T34" fmla="*/ 47 w 211"/>
                  <a:gd name="T35" fmla="*/ 341 h 903"/>
                  <a:gd name="T36" fmla="*/ 36 w 211"/>
                  <a:gd name="T37" fmla="*/ 345 h 903"/>
                  <a:gd name="T38" fmla="*/ 0 w 211"/>
                  <a:gd name="T39" fmla="*/ 346 h 903"/>
                  <a:gd name="T40" fmla="*/ 30 w 211"/>
                  <a:gd name="T41" fmla="*/ 708 h 903"/>
                  <a:gd name="T42" fmla="*/ 42 w 211"/>
                  <a:gd name="T43" fmla="*/ 710 h 903"/>
                  <a:gd name="T44" fmla="*/ 52 w 211"/>
                  <a:gd name="T45" fmla="*/ 717 h 903"/>
                  <a:gd name="T46" fmla="*/ 58 w 211"/>
                  <a:gd name="T47" fmla="*/ 726 h 903"/>
                  <a:gd name="T48" fmla="*/ 60 w 211"/>
                  <a:gd name="T49" fmla="*/ 738 h 903"/>
                  <a:gd name="T50" fmla="*/ 59 w 211"/>
                  <a:gd name="T51" fmla="*/ 773 h 903"/>
                  <a:gd name="T52" fmla="*/ 55 w 211"/>
                  <a:gd name="T53" fmla="*/ 785 h 903"/>
                  <a:gd name="T54" fmla="*/ 47 w 211"/>
                  <a:gd name="T55" fmla="*/ 793 h 903"/>
                  <a:gd name="T56" fmla="*/ 36 w 211"/>
                  <a:gd name="T57" fmla="*/ 797 h 903"/>
                  <a:gd name="T58" fmla="*/ 0 w 211"/>
                  <a:gd name="T59" fmla="*/ 798 h 903"/>
                  <a:gd name="T60" fmla="*/ 211 w 211"/>
                  <a:gd name="T61" fmla="*/ 903 h 903"/>
                  <a:gd name="T62" fmla="*/ 181 w 211"/>
                  <a:gd name="T63" fmla="*/ 798 h 903"/>
                  <a:gd name="T64" fmla="*/ 169 w 211"/>
                  <a:gd name="T65" fmla="*/ 796 h 903"/>
                  <a:gd name="T66" fmla="*/ 159 w 211"/>
                  <a:gd name="T67" fmla="*/ 789 h 903"/>
                  <a:gd name="T68" fmla="*/ 153 w 211"/>
                  <a:gd name="T69" fmla="*/ 780 h 903"/>
                  <a:gd name="T70" fmla="*/ 151 w 211"/>
                  <a:gd name="T71" fmla="*/ 768 h 903"/>
                  <a:gd name="T72" fmla="*/ 152 w 211"/>
                  <a:gd name="T73" fmla="*/ 732 h 903"/>
                  <a:gd name="T74" fmla="*/ 156 w 211"/>
                  <a:gd name="T75" fmla="*/ 721 h 903"/>
                  <a:gd name="T76" fmla="*/ 164 w 211"/>
                  <a:gd name="T77" fmla="*/ 713 h 903"/>
                  <a:gd name="T78" fmla="*/ 175 w 211"/>
                  <a:gd name="T79" fmla="*/ 708 h 903"/>
                  <a:gd name="T80" fmla="*/ 211 w 211"/>
                  <a:gd name="T81" fmla="*/ 708 h 903"/>
                  <a:gd name="T82" fmla="*/ 181 w 211"/>
                  <a:gd name="T83" fmla="*/ 648 h 903"/>
                  <a:gd name="T84" fmla="*/ 169 w 211"/>
                  <a:gd name="T85" fmla="*/ 645 h 903"/>
                  <a:gd name="T86" fmla="*/ 159 w 211"/>
                  <a:gd name="T87" fmla="*/ 638 h 903"/>
                  <a:gd name="T88" fmla="*/ 153 w 211"/>
                  <a:gd name="T89" fmla="*/ 629 h 903"/>
                  <a:gd name="T90" fmla="*/ 151 w 211"/>
                  <a:gd name="T91" fmla="*/ 618 h 903"/>
                  <a:gd name="T92" fmla="*/ 152 w 211"/>
                  <a:gd name="T93" fmla="*/ 581 h 903"/>
                  <a:gd name="T94" fmla="*/ 156 w 211"/>
                  <a:gd name="T95" fmla="*/ 571 h 903"/>
                  <a:gd name="T96" fmla="*/ 164 w 211"/>
                  <a:gd name="T97" fmla="*/ 562 h 903"/>
                  <a:gd name="T98" fmla="*/ 175 w 211"/>
                  <a:gd name="T99" fmla="*/ 558 h 903"/>
                  <a:gd name="T100" fmla="*/ 211 w 211"/>
                  <a:gd name="T101" fmla="*/ 557 h 903"/>
                  <a:gd name="T102" fmla="*/ 181 w 211"/>
                  <a:gd name="T103" fmla="*/ 196 h 903"/>
                  <a:gd name="T104" fmla="*/ 169 w 211"/>
                  <a:gd name="T105" fmla="*/ 193 h 903"/>
                  <a:gd name="T106" fmla="*/ 159 w 211"/>
                  <a:gd name="T107" fmla="*/ 187 h 903"/>
                  <a:gd name="T108" fmla="*/ 153 w 211"/>
                  <a:gd name="T109" fmla="*/ 177 h 903"/>
                  <a:gd name="T110" fmla="*/ 151 w 211"/>
                  <a:gd name="T111" fmla="*/ 165 h 903"/>
                  <a:gd name="T112" fmla="*/ 152 w 211"/>
                  <a:gd name="T113" fmla="*/ 130 h 903"/>
                  <a:gd name="T114" fmla="*/ 156 w 211"/>
                  <a:gd name="T115" fmla="*/ 119 h 903"/>
                  <a:gd name="T116" fmla="*/ 164 w 211"/>
                  <a:gd name="T117" fmla="*/ 110 h 903"/>
                  <a:gd name="T118" fmla="*/ 175 w 211"/>
                  <a:gd name="T119" fmla="*/ 106 h 903"/>
                  <a:gd name="T120" fmla="*/ 211 w 211"/>
                  <a:gd name="T121" fmla="*/ 105 h 903"/>
                  <a:gd name="T122" fmla="*/ 0 w 211"/>
                  <a:gd name="T123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1" h="903">
                    <a:moveTo>
                      <a:pt x="0" y="105"/>
                    </a:moveTo>
                    <a:lnTo>
                      <a:pt x="30" y="105"/>
                    </a:lnTo>
                    <a:lnTo>
                      <a:pt x="36" y="106"/>
                    </a:lnTo>
                    <a:lnTo>
                      <a:pt x="42" y="107"/>
                    </a:lnTo>
                    <a:lnTo>
                      <a:pt x="47" y="110"/>
                    </a:lnTo>
                    <a:lnTo>
                      <a:pt x="52" y="115"/>
                    </a:lnTo>
                    <a:lnTo>
                      <a:pt x="55" y="119"/>
                    </a:lnTo>
                    <a:lnTo>
                      <a:pt x="58" y="123"/>
                    </a:lnTo>
                    <a:lnTo>
                      <a:pt x="59" y="130"/>
                    </a:lnTo>
                    <a:lnTo>
                      <a:pt x="60" y="135"/>
                    </a:lnTo>
                    <a:lnTo>
                      <a:pt x="60" y="165"/>
                    </a:lnTo>
                    <a:lnTo>
                      <a:pt x="59" y="172"/>
                    </a:lnTo>
                    <a:lnTo>
                      <a:pt x="58" y="177"/>
                    </a:lnTo>
                    <a:lnTo>
                      <a:pt x="55" y="182"/>
                    </a:lnTo>
                    <a:lnTo>
                      <a:pt x="52" y="187"/>
                    </a:lnTo>
                    <a:lnTo>
                      <a:pt x="47" y="191"/>
                    </a:lnTo>
                    <a:lnTo>
                      <a:pt x="42" y="193"/>
                    </a:lnTo>
                    <a:lnTo>
                      <a:pt x="36" y="195"/>
                    </a:lnTo>
                    <a:lnTo>
                      <a:pt x="30" y="196"/>
                    </a:lnTo>
                    <a:lnTo>
                      <a:pt x="0" y="196"/>
                    </a:lnTo>
                    <a:lnTo>
                      <a:pt x="0" y="256"/>
                    </a:lnTo>
                    <a:lnTo>
                      <a:pt x="30" y="256"/>
                    </a:lnTo>
                    <a:lnTo>
                      <a:pt x="36" y="256"/>
                    </a:lnTo>
                    <a:lnTo>
                      <a:pt x="42" y="259"/>
                    </a:lnTo>
                    <a:lnTo>
                      <a:pt x="47" y="261"/>
                    </a:lnTo>
                    <a:lnTo>
                      <a:pt x="52" y="265"/>
                    </a:lnTo>
                    <a:lnTo>
                      <a:pt x="55" y="269"/>
                    </a:lnTo>
                    <a:lnTo>
                      <a:pt x="58" y="275"/>
                    </a:lnTo>
                    <a:lnTo>
                      <a:pt x="59" y="280"/>
                    </a:lnTo>
                    <a:lnTo>
                      <a:pt x="60" y="286"/>
                    </a:lnTo>
                    <a:lnTo>
                      <a:pt x="60" y="316"/>
                    </a:lnTo>
                    <a:lnTo>
                      <a:pt x="59" y="322"/>
                    </a:lnTo>
                    <a:lnTo>
                      <a:pt x="58" y="328"/>
                    </a:lnTo>
                    <a:lnTo>
                      <a:pt x="55" y="333"/>
                    </a:lnTo>
                    <a:lnTo>
                      <a:pt x="52" y="338"/>
                    </a:lnTo>
                    <a:lnTo>
                      <a:pt x="47" y="341"/>
                    </a:lnTo>
                    <a:lnTo>
                      <a:pt x="42" y="344"/>
                    </a:lnTo>
                    <a:lnTo>
                      <a:pt x="36" y="345"/>
                    </a:lnTo>
                    <a:lnTo>
                      <a:pt x="30" y="346"/>
                    </a:lnTo>
                    <a:lnTo>
                      <a:pt x="0" y="346"/>
                    </a:lnTo>
                    <a:lnTo>
                      <a:pt x="0" y="708"/>
                    </a:lnTo>
                    <a:lnTo>
                      <a:pt x="30" y="708"/>
                    </a:lnTo>
                    <a:lnTo>
                      <a:pt x="36" y="708"/>
                    </a:lnTo>
                    <a:lnTo>
                      <a:pt x="42" y="710"/>
                    </a:lnTo>
                    <a:lnTo>
                      <a:pt x="47" y="712"/>
                    </a:lnTo>
                    <a:lnTo>
                      <a:pt x="52" y="717"/>
                    </a:lnTo>
                    <a:lnTo>
                      <a:pt x="55" y="721"/>
                    </a:lnTo>
                    <a:lnTo>
                      <a:pt x="58" y="726"/>
                    </a:lnTo>
                    <a:lnTo>
                      <a:pt x="59" y="732"/>
                    </a:lnTo>
                    <a:lnTo>
                      <a:pt x="60" y="738"/>
                    </a:lnTo>
                    <a:lnTo>
                      <a:pt x="60" y="768"/>
                    </a:lnTo>
                    <a:lnTo>
                      <a:pt x="59" y="773"/>
                    </a:lnTo>
                    <a:lnTo>
                      <a:pt x="58" y="780"/>
                    </a:lnTo>
                    <a:lnTo>
                      <a:pt x="55" y="785"/>
                    </a:lnTo>
                    <a:lnTo>
                      <a:pt x="52" y="789"/>
                    </a:lnTo>
                    <a:lnTo>
                      <a:pt x="47" y="793"/>
                    </a:lnTo>
                    <a:lnTo>
                      <a:pt x="42" y="796"/>
                    </a:lnTo>
                    <a:lnTo>
                      <a:pt x="36" y="797"/>
                    </a:lnTo>
                    <a:lnTo>
                      <a:pt x="30" y="798"/>
                    </a:lnTo>
                    <a:lnTo>
                      <a:pt x="0" y="798"/>
                    </a:lnTo>
                    <a:lnTo>
                      <a:pt x="0" y="903"/>
                    </a:lnTo>
                    <a:lnTo>
                      <a:pt x="211" y="903"/>
                    </a:lnTo>
                    <a:lnTo>
                      <a:pt x="211" y="798"/>
                    </a:lnTo>
                    <a:lnTo>
                      <a:pt x="181" y="798"/>
                    </a:lnTo>
                    <a:lnTo>
                      <a:pt x="175" y="797"/>
                    </a:lnTo>
                    <a:lnTo>
                      <a:pt x="169" y="796"/>
                    </a:lnTo>
                    <a:lnTo>
                      <a:pt x="164" y="793"/>
                    </a:lnTo>
                    <a:lnTo>
                      <a:pt x="159" y="789"/>
                    </a:lnTo>
                    <a:lnTo>
                      <a:pt x="156" y="785"/>
                    </a:lnTo>
                    <a:lnTo>
                      <a:pt x="153" y="780"/>
                    </a:lnTo>
                    <a:lnTo>
                      <a:pt x="152" y="774"/>
                    </a:lnTo>
                    <a:lnTo>
                      <a:pt x="151" y="768"/>
                    </a:lnTo>
                    <a:lnTo>
                      <a:pt x="151" y="738"/>
                    </a:lnTo>
                    <a:lnTo>
                      <a:pt x="152" y="732"/>
                    </a:lnTo>
                    <a:lnTo>
                      <a:pt x="153" y="726"/>
                    </a:lnTo>
                    <a:lnTo>
                      <a:pt x="156" y="721"/>
                    </a:lnTo>
                    <a:lnTo>
                      <a:pt x="159" y="717"/>
                    </a:lnTo>
                    <a:lnTo>
                      <a:pt x="164" y="713"/>
                    </a:lnTo>
                    <a:lnTo>
                      <a:pt x="169" y="710"/>
                    </a:lnTo>
                    <a:lnTo>
                      <a:pt x="175" y="708"/>
                    </a:lnTo>
                    <a:lnTo>
                      <a:pt x="181" y="708"/>
                    </a:lnTo>
                    <a:lnTo>
                      <a:pt x="211" y="708"/>
                    </a:lnTo>
                    <a:lnTo>
                      <a:pt x="211" y="648"/>
                    </a:lnTo>
                    <a:lnTo>
                      <a:pt x="181" y="648"/>
                    </a:lnTo>
                    <a:lnTo>
                      <a:pt x="175" y="647"/>
                    </a:lnTo>
                    <a:lnTo>
                      <a:pt x="169" y="645"/>
                    </a:lnTo>
                    <a:lnTo>
                      <a:pt x="164" y="643"/>
                    </a:lnTo>
                    <a:lnTo>
                      <a:pt x="159" y="638"/>
                    </a:lnTo>
                    <a:lnTo>
                      <a:pt x="156" y="634"/>
                    </a:lnTo>
                    <a:lnTo>
                      <a:pt x="153" y="629"/>
                    </a:lnTo>
                    <a:lnTo>
                      <a:pt x="152" y="623"/>
                    </a:lnTo>
                    <a:lnTo>
                      <a:pt x="151" y="618"/>
                    </a:lnTo>
                    <a:lnTo>
                      <a:pt x="151" y="587"/>
                    </a:lnTo>
                    <a:lnTo>
                      <a:pt x="152" y="581"/>
                    </a:lnTo>
                    <a:lnTo>
                      <a:pt x="153" y="576"/>
                    </a:lnTo>
                    <a:lnTo>
                      <a:pt x="156" y="571"/>
                    </a:lnTo>
                    <a:lnTo>
                      <a:pt x="159" y="566"/>
                    </a:lnTo>
                    <a:lnTo>
                      <a:pt x="164" y="562"/>
                    </a:lnTo>
                    <a:lnTo>
                      <a:pt x="169" y="560"/>
                    </a:lnTo>
                    <a:lnTo>
                      <a:pt x="175" y="558"/>
                    </a:lnTo>
                    <a:lnTo>
                      <a:pt x="181" y="557"/>
                    </a:lnTo>
                    <a:lnTo>
                      <a:pt x="211" y="557"/>
                    </a:lnTo>
                    <a:lnTo>
                      <a:pt x="211" y="196"/>
                    </a:lnTo>
                    <a:lnTo>
                      <a:pt x="181" y="196"/>
                    </a:lnTo>
                    <a:lnTo>
                      <a:pt x="175" y="195"/>
                    </a:lnTo>
                    <a:lnTo>
                      <a:pt x="169" y="193"/>
                    </a:lnTo>
                    <a:lnTo>
                      <a:pt x="164" y="191"/>
                    </a:lnTo>
                    <a:lnTo>
                      <a:pt x="159" y="187"/>
                    </a:lnTo>
                    <a:lnTo>
                      <a:pt x="156" y="182"/>
                    </a:lnTo>
                    <a:lnTo>
                      <a:pt x="153" y="177"/>
                    </a:lnTo>
                    <a:lnTo>
                      <a:pt x="152" y="172"/>
                    </a:lnTo>
                    <a:lnTo>
                      <a:pt x="151" y="165"/>
                    </a:lnTo>
                    <a:lnTo>
                      <a:pt x="151" y="135"/>
                    </a:lnTo>
                    <a:lnTo>
                      <a:pt x="152" y="130"/>
                    </a:lnTo>
                    <a:lnTo>
                      <a:pt x="153" y="123"/>
                    </a:lnTo>
                    <a:lnTo>
                      <a:pt x="156" y="119"/>
                    </a:lnTo>
                    <a:lnTo>
                      <a:pt x="159" y="115"/>
                    </a:lnTo>
                    <a:lnTo>
                      <a:pt x="164" y="110"/>
                    </a:lnTo>
                    <a:lnTo>
                      <a:pt x="169" y="108"/>
                    </a:lnTo>
                    <a:lnTo>
                      <a:pt x="175" y="106"/>
                    </a:lnTo>
                    <a:lnTo>
                      <a:pt x="181" y="105"/>
                    </a:lnTo>
                    <a:lnTo>
                      <a:pt x="211" y="105"/>
                    </a:lnTo>
                    <a:lnTo>
                      <a:pt x="211" y="0"/>
                    </a:lnTo>
                    <a:lnTo>
                      <a:pt x="0" y="0"/>
                    </a:lnTo>
                    <a:lnTo>
                      <a:pt x="0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327">
                <a:extLst>
                  <a:ext uri="{FF2B5EF4-FFF2-40B4-BE49-F238E27FC236}">
                    <a16:creationId xmlns:a16="http://schemas.microsoft.com/office/drawing/2014/main" id="{EE66CB30-F704-45C9-BA83-17BA7DC13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313" y="771525"/>
                <a:ext cx="61913" cy="287338"/>
              </a:xfrm>
              <a:custGeom>
                <a:avLst/>
                <a:gdLst>
                  <a:gd name="T0" fmla="*/ 0 w 195"/>
                  <a:gd name="T1" fmla="*/ 0 h 903"/>
                  <a:gd name="T2" fmla="*/ 30 w 195"/>
                  <a:gd name="T3" fmla="*/ 105 h 903"/>
                  <a:gd name="T4" fmla="*/ 42 w 195"/>
                  <a:gd name="T5" fmla="*/ 107 h 903"/>
                  <a:gd name="T6" fmla="*/ 51 w 195"/>
                  <a:gd name="T7" fmla="*/ 115 h 903"/>
                  <a:gd name="T8" fmla="*/ 58 w 195"/>
                  <a:gd name="T9" fmla="*/ 123 h 903"/>
                  <a:gd name="T10" fmla="*/ 60 w 195"/>
                  <a:gd name="T11" fmla="*/ 135 h 903"/>
                  <a:gd name="T12" fmla="*/ 59 w 195"/>
                  <a:gd name="T13" fmla="*/ 172 h 903"/>
                  <a:gd name="T14" fmla="*/ 55 w 195"/>
                  <a:gd name="T15" fmla="*/ 182 h 903"/>
                  <a:gd name="T16" fmla="*/ 47 w 195"/>
                  <a:gd name="T17" fmla="*/ 191 h 903"/>
                  <a:gd name="T18" fmla="*/ 36 w 195"/>
                  <a:gd name="T19" fmla="*/ 195 h 903"/>
                  <a:gd name="T20" fmla="*/ 0 w 195"/>
                  <a:gd name="T21" fmla="*/ 196 h 903"/>
                  <a:gd name="T22" fmla="*/ 30 w 195"/>
                  <a:gd name="T23" fmla="*/ 256 h 903"/>
                  <a:gd name="T24" fmla="*/ 42 w 195"/>
                  <a:gd name="T25" fmla="*/ 259 h 903"/>
                  <a:gd name="T26" fmla="*/ 51 w 195"/>
                  <a:gd name="T27" fmla="*/ 265 h 903"/>
                  <a:gd name="T28" fmla="*/ 58 w 195"/>
                  <a:gd name="T29" fmla="*/ 275 h 903"/>
                  <a:gd name="T30" fmla="*/ 60 w 195"/>
                  <a:gd name="T31" fmla="*/ 286 h 903"/>
                  <a:gd name="T32" fmla="*/ 59 w 195"/>
                  <a:gd name="T33" fmla="*/ 322 h 903"/>
                  <a:gd name="T34" fmla="*/ 55 w 195"/>
                  <a:gd name="T35" fmla="*/ 333 h 903"/>
                  <a:gd name="T36" fmla="*/ 47 w 195"/>
                  <a:gd name="T37" fmla="*/ 341 h 903"/>
                  <a:gd name="T38" fmla="*/ 36 w 195"/>
                  <a:gd name="T39" fmla="*/ 345 h 903"/>
                  <a:gd name="T40" fmla="*/ 0 w 195"/>
                  <a:gd name="T41" fmla="*/ 346 h 903"/>
                  <a:gd name="T42" fmla="*/ 30 w 195"/>
                  <a:gd name="T43" fmla="*/ 407 h 903"/>
                  <a:gd name="T44" fmla="*/ 42 w 195"/>
                  <a:gd name="T45" fmla="*/ 409 h 903"/>
                  <a:gd name="T46" fmla="*/ 51 w 195"/>
                  <a:gd name="T47" fmla="*/ 415 h 903"/>
                  <a:gd name="T48" fmla="*/ 58 w 195"/>
                  <a:gd name="T49" fmla="*/ 425 h 903"/>
                  <a:gd name="T50" fmla="*/ 60 w 195"/>
                  <a:gd name="T51" fmla="*/ 437 h 903"/>
                  <a:gd name="T52" fmla="*/ 59 w 195"/>
                  <a:gd name="T53" fmla="*/ 473 h 903"/>
                  <a:gd name="T54" fmla="*/ 55 w 195"/>
                  <a:gd name="T55" fmla="*/ 484 h 903"/>
                  <a:gd name="T56" fmla="*/ 47 w 195"/>
                  <a:gd name="T57" fmla="*/ 491 h 903"/>
                  <a:gd name="T58" fmla="*/ 36 w 195"/>
                  <a:gd name="T59" fmla="*/ 497 h 903"/>
                  <a:gd name="T60" fmla="*/ 0 w 195"/>
                  <a:gd name="T61" fmla="*/ 497 h 903"/>
                  <a:gd name="T62" fmla="*/ 180 w 195"/>
                  <a:gd name="T63" fmla="*/ 903 h 903"/>
                  <a:gd name="T64" fmla="*/ 187 w 195"/>
                  <a:gd name="T65" fmla="*/ 902 h 903"/>
                  <a:gd name="T66" fmla="*/ 191 w 195"/>
                  <a:gd name="T67" fmla="*/ 899 h 903"/>
                  <a:gd name="T68" fmla="*/ 194 w 195"/>
                  <a:gd name="T69" fmla="*/ 895 h 903"/>
                  <a:gd name="T70" fmla="*/ 195 w 195"/>
                  <a:gd name="T71" fmla="*/ 888 h 903"/>
                  <a:gd name="T72" fmla="*/ 195 w 195"/>
                  <a:gd name="T73" fmla="*/ 12 h 903"/>
                  <a:gd name="T74" fmla="*/ 193 w 195"/>
                  <a:gd name="T75" fmla="*/ 6 h 903"/>
                  <a:gd name="T76" fmla="*/ 189 w 195"/>
                  <a:gd name="T77" fmla="*/ 2 h 903"/>
                  <a:gd name="T78" fmla="*/ 183 w 195"/>
                  <a:gd name="T79" fmla="*/ 0 h 903"/>
                  <a:gd name="T80" fmla="*/ 180 w 195"/>
                  <a:gd name="T81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5" h="903">
                    <a:moveTo>
                      <a:pt x="180" y="0"/>
                    </a:moveTo>
                    <a:lnTo>
                      <a:pt x="0" y="0"/>
                    </a:lnTo>
                    <a:lnTo>
                      <a:pt x="0" y="105"/>
                    </a:lnTo>
                    <a:lnTo>
                      <a:pt x="30" y="105"/>
                    </a:lnTo>
                    <a:lnTo>
                      <a:pt x="36" y="106"/>
                    </a:lnTo>
                    <a:lnTo>
                      <a:pt x="42" y="107"/>
                    </a:lnTo>
                    <a:lnTo>
                      <a:pt x="47" y="110"/>
                    </a:lnTo>
                    <a:lnTo>
                      <a:pt x="51" y="115"/>
                    </a:lnTo>
                    <a:lnTo>
                      <a:pt x="55" y="119"/>
                    </a:lnTo>
                    <a:lnTo>
                      <a:pt x="58" y="123"/>
                    </a:lnTo>
                    <a:lnTo>
                      <a:pt x="59" y="130"/>
                    </a:lnTo>
                    <a:lnTo>
                      <a:pt x="60" y="135"/>
                    </a:lnTo>
                    <a:lnTo>
                      <a:pt x="60" y="165"/>
                    </a:lnTo>
                    <a:lnTo>
                      <a:pt x="59" y="172"/>
                    </a:lnTo>
                    <a:lnTo>
                      <a:pt x="58" y="177"/>
                    </a:lnTo>
                    <a:lnTo>
                      <a:pt x="55" y="182"/>
                    </a:lnTo>
                    <a:lnTo>
                      <a:pt x="51" y="187"/>
                    </a:lnTo>
                    <a:lnTo>
                      <a:pt x="47" y="191"/>
                    </a:lnTo>
                    <a:lnTo>
                      <a:pt x="42" y="193"/>
                    </a:lnTo>
                    <a:lnTo>
                      <a:pt x="36" y="195"/>
                    </a:lnTo>
                    <a:lnTo>
                      <a:pt x="30" y="196"/>
                    </a:lnTo>
                    <a:lnTo>
                      <a:pt x="0" y="196"/>
                    </a:lnTo>
                    <a:lnTo>
                      <a:pt x="0" y="256"/>
                    </a:lnTo>
                    <a:lnTo>
                      <a:pt x="30" y="256"/>
                    </a:lnTo>
                    <a:lnTo>
                      <a:pt x="36" y="256"/>
                    </a:lnTo>
                    <a:lnTo>
                      <a:pt x="42" y="259"/>
                    </a:lnTo>
                    <a:lnTo>
                      <a:pt x="47" y="261"/>
                    </a:lnTo>
                    <a:lnTo>
                      <a:pt x="51" y="265"/>
                    </a:lnTo>
                    <a:lnTo>
                      <a:pt x="55" y="269"/>
                    </a:lnTo>
                    <a:lnTo>
                      <a:pt x="58" y="275"/>
                    </a:lnTo>
                    <a:lnTo>
                      <a:pt x="59" y="280"/>
                    </a:lnTo>
                    <a:lnTo>
                      <a:pt x="60" y="286"/>
                    </a:lnTo>
                    <a:lnTo>
                      <a:pt x="60" y="316"/>
                    </a:lnTo>
                    <a:lnTo>
                      <a:pt x="59" y="322"/>
                    </a:lnTo>
                    <a:lnTo>
                      <a:pt x="58" y="328"/>
                    </a:lnTo>
                    <a:lnTo>
                      <a:pt x="55" y="333"/>
                    </a:lnTo>
                    <a:lnTo>
                      <a:pt x="51" y="338"/>
                    </a:lnTo>
                    <a:lnTo>
                      <a:pt x="47" y="341"/>
                    </a:lnTo>
                    <a:lnTo>
                      <a:pt x="42" y="344"/>
                    </a:lnTo>
                    <a:lnTo>
                      <a:pt x="36" y="345"/>
                    </a:lnTo>
                    <a:lnTo>
                      <a:pt x="30" y="346"/>
                    </a:lnTo>
                    <a:lnTo>
                      <a:pt x="0" y="346"/>
                    </a:lnTo>
                    <a:lnTo>
                      <a:pt x="0" y="407"/>
                    </a:lnTo>
                    <a:lnTo>
                      <a:pt x="30" y="407"/>
                    </a:lnTo>
                    <a:lnTo>
                      <a:pt x="36" y="408"/>
                    </a:lnTo>
                    <a:lnTo>
                      <a:pt x="42" y="409"/>
                    </a:lnTo>
                    <a:lnTo>
                      <a:pt x="47" y="412"/>
                    </a:lnTo>
                    <a:lnTo>
                      <a:pt x="51" y="415"/>
                    </a:lnTo>
                    <a:lnTo>
                      <a:pt x="55" y="419"/>
                    </a:lnTo>
                    <a:lnTo>
                      <a:pt x="58" y="425"/>
                    </a:lnTo>
                    <a:lnTo>
                      <a:pt x="59" y="430"/>
                    </a:lnTo>
                    <a:lnTo>
                      <a:pt x="60" y="437"/>
                    </a:lnTo>
                    <a:lnTo>
                      <a:pt x="60" y="467"/>
                    </a:lnTo>
                    <a:lnTo>
                      <a:pt x="59" y="473"/>
                    </a:lnTo>
                    <a:lnTo>
                      <a:pt x="58" y="478"/>
                    </a:lnTo>
                    <a:lnTo>
                      <a:pt x="55" y="484"/>
                    </a:lnTo>
                    <a:lnTo>
                      <a:pt x="51" y="488"/>
                    </a:lnTo>
                    <a:lnTo>
                      <a:pt x="47" y="491"/>
                    </a:lnTo>
                    <a:lnTo>
                      <a:pt x="42" y="495"/>
                    </a:lnTo>
                    <a:lnTo>
                      <a:pt x="36" y="497"/>
                    </a:lnTo>
                    <a:lnTo>
                      <a:pt x="30" y="497"/>
                    </a:lnTo>
                    <a:lnTo>
                      <a:pt x="0" y="497"/>
                    </a:lnTo>
                    <a:lnTo>
                      <a:pt x="0" y="903"/>
                    </a:lnTo>
                    <a:lnTo>
                      <a:pt x="180" y="903"/>
                    </a:lnTo>
                    <a:lnTo>
                      <a:pt x="183" y="903"/>
                    </a:lnTo>
                    <a:lnTo>
                      <a:pt x="187" y="902"/>
                    </a:lnTo>
                    <a:lnTo>
                      <a:pt x="189" y="901"/>
                    </a:lnTo>
                    <a:lnTo>
                      <a:pt x="191" y="899"/>
                    </a:lnTo>
                    <a:lnTo>
                      <a:pt x="193" y="897"/>
                    </a:lnTo>
                    <a:lnTo>
                      <a:pt x="194" y="895"/>
                    </a:lnTo>
                    <a:lnTo>
                      <a:pt x="195" y="891"/>
                    </a:lnTo>
                    <a:lnTo>
                      <a:pt x="195" y="888"/>
                    </a:lnTo>
                    <a:lnTo>
                      <a:pt x="195" y="15"/>
                    </a:lnTo>
                    <a:lnTo>
                      <a:pt x="195" y="12"/>
                    </a:lnTo>
                    <a:lnTo>
                      <a:pt x="194" y="10"/>
                    </a:lnTo>
                    <a:lnTo>
                      <a:pt x="193" y="6"/>
                    </a:lnTo>
                    <a:lnTo>
                      <a:pt x="191" y="4"/>
                    </a:lnTo>
                    <a:lnTo>
                      <a:pt x="189" y="2"/>
                    </a:lnTo>
                    <a:lnTo>
                      <a:pt x="187" y="1"/>
                    </a:lnTo>
                    <a:lnTo>
                      <a:pt x="183" y="0"/>
                    </a:lnTo>
                    <a:lnTo>
                      <a:pt x="180" y="0"/>
                    </a:lnTo>
                    <a:lnTo>
                      <a:pt x="18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FB32D8-C338-46B4-9A2E-478DB7D42978}"/>
              </a:ext>
            </a:extLst>
          </p:cNvPr>
          <p:cNvGrpSpPr/>
          <p:nvPr/>
        </p:nvGrpSpPr>
        <p:grpSpPr>
          <a:xfrm>
            <a:off x="3382023" y="1154246"/>
            <a:ext cx="2015488" cy="1844311"/>
            <a:chOff x="3383792" y="1288469"/>
            <a:chExt cx="2015488" cy="1844311"/>
          </a:xfrm>
        </p:grpSpPr>
        <p:pic>
          <p:nvPicPr>
            <p:cNvPr id="1026" name="Picture 2" descr="Logistic Regression – Aridhia DRE Workspaces Knowledge Base">
              <a:extLst>
                <a:ext uri="{FF2B5EF4-FFF2-40B4-BE49-F238E27FC236}">
                  <a16:creationId xmlns:a16="http://schemas.microsoft.com/office/drawing/2014/main" id="{FB852ED5-5758-4CE2-BD07-63F79CF2E7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5736" y="1288469"/>
              <a:ext cx="1371600" cy="1371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F59D50-1AF0-4939-AA8B-A592DC6D05C7}"/>
                </a:ext>
              </a:extLst>
            </p:cNvPr>
            <p:cNvSpPr txBox="1"/>
            <p:nvPr/>
          </p:nvSpPr>
          <p:spPr>
            <a:xfrm>
              <a:off x="3383792" y="2763448"/>
              <a:ext cx="2015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Logistic Regression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8F1D1C-B959-49CA-AC8B-F66E4C3C8573}"/>
              </a:ext>
            </a:extLst>
          </p:cNvPr>
          <p:cNvGrpSpPr/>
          <p:nvPr/>
        </p:nvGrpSpPr>
        <p:grpSpPr>
          <a:xfrm>
            <a:off x="6411903" y="800425"/>
            <a:ext cx="1828800" cy="2704600"/>
            <a:chOff x="6096000" y="999270"/>
            <a:chExt cx="1828800" cy="2704600"/>
          </a:xfrm>
        </p:grpSpPr>
        <p:pic>
          <p:nvPicPr>
            <p:cNvPr id="1028" name="Picture 4" descr="Decision Tree Icons - Download Free Vector Icons | Noun Project">
              <a:extLst>
                <a:ext uri="{FF2B5EF4-FFF2-40B4-BE49-F238E27FC236}">
                  <a16:creationId xmlns:a16="http://schemas.microsoft.com/office/drawing/2014/main" id="{FCEFD274-D34B-46DF-B035-1C6D86F846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999270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8D35B22-B116-4FDE-84A6-816A96E34D49}"/>
                </a:ext>
              </a:extLst>
            </p:cNvPr>
            <p:cNvSpPr txBox="1"/>
            <p:nvPr/>
          </p:nvSpPr>
          <p:spPr>
            <a:xfrm>
              <a:off x="6282380" y="2828070"/>
              <a:ext cx="14560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Decision Tree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2831F63-74D2-4CF9-981B-B688F46CA732}"/>
                </a:ext>
              </a:extLst>
            </p:cNvPr>
            <p:cNvSpPr txBox="1"/>
            <p:nvPr/>
          </p:nvSpPr>
          <p:spPr>
            <a:xfrm>
              <a:off x="6142868" y="3081304"/>
              <a:ext cx="1765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Bootstrap Forest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BE6912B-B665-4DF5-8F35-E7F2F6AA555F}"/>
                </a:ext>
              </a:extLst>
            </p:cNvPr>
            <p:cNvSpPr txBox="1"/>
            <p:nvPr/>
          </p:nvSpPr>
          <p:spPr>
            <a:xfrm>
              <a:off x="6314648" y="3334538"/>
              <a:ext cx="143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Boosted Tree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66CB21-787C-4144-B8D4-3799E7266E6D}"/>
              </a:ext>
            </a:extLst>
          </p:cNvPr>
          <p:cNvGrpSpPr/>
          <p:nvPr/>
        </p:nvGrpSpPr>
        <p:grpSpPr>
          <a:xfrm>
            <a:off x="4863047" y="3584709"/>
            <a:ext cx="1828800" cy="2081771"/>
            <a:chOff x="4391536" y="4499489"/>
            <a:chExt cx="1828800" cy="2081771"/>
          </a:xfrm>
        </p:grpSpPr>
        <p:pic>
          <p:nvPicPr>
            <p:cNvPr id="1032" name="Picture 8" descr="K-Nearest Neighbor Icons - Download Free Vector Icons | Noun Project">
              <a:extLst>
                <a:ext uri="{FF2B5EF4-FFF2-40B4-BE49-F238E27FC236}">
                  <a16:creationId xmlns:a16="http://schemas.microsoft.com/office/drawing/2014/main" id="{B52F33B5-85E2-4049-9CF9-D24A1D9BA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536" y="4499489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7BA4C6-034D-4F24-9DE2-ACE953B80BC7}"/>
                </a:ext>
              </a:extLst>
            </p:cNvPr>
            <p:cNvSpPr txBox="1"/>
            <p:nvPr/>
          </p:nvSpPr>
          <p:spPr>
            <a:xfrm>
              <a:off x="4989182" y="6211928"/>
              <a:ext cx="6335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KNN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F694919-D736-4988-BD1A-39830A982FE3}"/>
              </a:ext>
            </a:extLst>
          </p:cNvPr>
          <p:cNvGrpSpPr/>
          <p:nvPr/>
        </p:nvGrpSpPr>
        <p:grpSpPr>
          <a:xfrm>
            <a:off x="9255095" y="920614"/>
            <a:ext cx="1828800" cy="2077943"/>
            <a:chOff x="9196727" y="1177948"/>
            <a:chExt cx="1828800" cy="2077943"/>
          </a:xfrm>
        </p:grpSpPr>
        <p:pic>
          <p:nvPicPr>
            <p:cNvPr id="1030" name="Picture 6" descr="Neural network graph circle icon Royalty Free Vector Image">
              <a:extLst>
                <a:ext uri="{FF2B5EF4-FFF2-40B4-BE49-F238E27FC236}">
                  <a16:creationId xmlns:a16="http://schemas.microsoft.com/office/drawing/2014/main" id="{64E07276-1B76-4FAA-8873-2D87DE119A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1" b="11773"/>
            <a:stretch/>
          </p:blipFill>
          <p:spPr bwMode="auto">
            <a:xfrm>
              <a:off x="9196727" y="1177948"/>
              <a:ext cx="1828800" cy="1650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E98AA12-B6D6-4E44-BFCC-3273824F999D}"/>
                </a:ext>
              </a:extLst>
            </p:cNvPr>
            <p:cNvSpPr txBox="1"/>
            <p:nvPr/>
          </p:nvSpPr>
          <p:spPr>
            <a:xfrm>
              <a:off x="9258970" y="2886559"/>
              <a:ext cx="17043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Neural Network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C9992CF-6114-476C-9F6B-BDDD33291AFB}"/>
              </a:ext>
            </a:extLst>
          </p:cNvPr>
          <p:cNvGrpSpPr/>
          <p:nvPr/>
        </p:nvGrpSpPr>
        <p:grpSpPr>
          <a:xfrm>
            <a:off x="8054323" y="3584709"/>
            <a:ext cx="1828800" cy="2013466"/>
            <a:chOff x="8105775" y="4499489"/>
            <a:chExt cx="1828800" cy="2013466"/>
          </a:xfrm>
        </p:grpSpPr>
        <p:pic>
          <p:nvPicPr>
            <p:cNvPr id="1034" name="Picture 10" descr="Naive Bayes Icons - Download Free Vector Icons | Noun Project">
              <a:extLst>
                <a:ext uri="{FF2B5EF4-FFF2-40B4-BE49-F238E27FC236}">
                  <a16:creationId xmlns:a16="http://schemas.microsoft.com/office/drawing/2014/main" id="{8F2907FB-C666-4198-B251-959AB2E5A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5775" y="4499489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8C05D23-DE81-4334-91E4-3654BBB5C3AF}"/>
                </a:ext>
              </a:extLst>
            </p:cNvPr>
            <p:cNvSpPr txBox="1"/>
            <p:nvPr/>
          </p:nvSpPr>
          <p:spPr>
            <a:xfrm>
              <a:off x="8348356" y="6143623"/>
              <a:ext cx="13436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Naïve Bayes</a:t>
              </a:r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AD97DDB-88B7-479E-97EE-0503739882C7}"/>
              </a:ext>
            </a:extLst>
          </p:cNvPr>
          <p:cNvSpPr/>
          <p:nvPr/>
        </p:nvSpPr>
        <p:spPr>
          <a:xfrm>
            <a:off x="2837320" y="5776109"/>
            <a:ext cx="8965932" cy="977783"/>
          </a:xfrm>
          <a:prstGeom prst="roundRect">
            <a:avLst/>
          </a:prstGeom>
          <a:noFill/>
          <a:ln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We</a:t>
            </a:r>
            <a:r>
              <a:rPr lang="en-US" b="1" dirty="0">
                <a:solidFill>
                  <a:schemeClr val="accent5"/>
                </a:solidFill>
              </a:rPr>
              <a:t> didn’t proceed with Stratification Split Balanced (SSB) method </a:t>
            </a:r>
            <a:r>
              <a:rPr lang="en-US" dirty="0">
                <a:solidFill>
                  <a:schemeClr val="accent5"/>
                </a:solidFill>
              </a:rPr>
              <a:t>as </a:t>
            </a:r>
            <a:r>
              <a:rPr lang="en-US" b="1" dirty="0">
                <a:solidFill>
                  <a:schemeClr val="accent5"/>
                </a:solidFill>
              </a:rPr>
              <a:t>an improved accuracy of 1 </a:t>
            </a:r>
            <a:r>
              <a:rPr lang="en-US" dirty="0">
                <a:solidFill>
                  <a:schemeClr val="accent5"/>
                </a:solidFill>
              </a:rPr>
              <a:t>performance was not observed. Additionally, not using SSB </a:t>
            </a:r>
            <a:r>
              <a:rPr lang="en-US" b="1" dirty="0">
                <a:solidFill>
                  <a:schemeClr val="accent5"/>
                </a:solidFill>
              </a:rPr>
              <a:t>restored our sample size to 30k records</a:t>
            </a:r>
            <a:r>
              <a:rPr lang="en-US" dirty="0">
                <a:solidFill>
                  <a:schemeClr val="accent5"/>
                </a:solidFill>
              </a:rPr>
              <a:t> (up from ~15k) which essentially is better for training models.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47861AC-4DD1-49F9-AC3D-FE4653B1AC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923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94"/>
    </mc:Choice>
    <mc:Fallback xmlns="">
      <p:transition spd="slow" advTm="55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3|1.4|0.7|0.2|0.6|0.1|0.2|0.2|0.2|0.4|0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3|1.1|4.3|1.1|0.9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1.2|0.8|3.8|1.1|1.2|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3.7|0.9|1.5|18.3|0.6|0.7|2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9|3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0.8|3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0.2|0.3|0.6|7|13|9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10|7.7|7.9|9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3|3|4.7|1|1|3.5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4.3|35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0|8.2|48.7|16.6|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.6|1.4|3.1|0.6|1.5|1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8.6|4.6|2.1"/>
</p:tagLst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1378</TotalTime>
  <Words>1400</Words>
  <Application>Microsoft Macintosh PowerPoint</Application>
  <PresentationFormat>Widescreen</PresentationFormat>
  <Paragraphs>181</Paragraphs>
  <Slides>24</Slides>
  <Notes>15</Notes>
  <HiddenSlides>0</HiddenSlides>
  <MMClips>16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Century Gothic</vt:lpstr>
      <vt:lpstr>Courier New</vt:lpstr>
      <vt:lpstr>Segoe UI Light</vt:lpstr>
      <vt:lpstr>Symbol</vt:lpstr>
      <vt:lpstr>Times New Roman</vt:lpstr>
      <vt:lpstr>Office Theme</vt:lpstr>
      <vt:lpstr>Default of Credit Card Clients data set Predictive Modeling Project</vt:lpstr>
      <vt:lpstr>Project analysis slide 2</vt:lpstr>
      <vt:lpstr>Problem Statement</vt:lpstr>
      <vt:lpstr>The Process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3</vt:lpstr>
      <vt:lpstr>Project analysis slide 10</vt:lpstr>
      <vt:lpstr>Project analysis slide 10</vt:lpstr>
      <vt:lpstr>Project analysis slide 8</vt:lpstr>
      <vt:lpstr>Project analysis slide 8</vt:lpstr>
      <vt:lpstr>Project analysis slide 8</vt:lpstr>
      <vt:lpstr>Appendix</vt:lpstr>
      <vt:lpstr>Regression – Nominal Logistic</vt:lpstr>
      <vt:lpstr>Bootstrap Forest</vt:lpstr>
      <vt:lpstr>Boosted Tree</vt:lpstr>
      <vt:lpstr>Neural Network – 3TanH1 3TanH2</vt:lpstr>
      <vt:lpstr>K-nearest neighbors</vt:lpstr>
      <vt:lpstr>Naïve Bayes</vt:lpstr>
      <vt:lpstr>Ensemble - Screenshots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Default of Credit Card Clients data set Predictive Modeling Project</dc:title>
  <dc:creator>Ayush Sinha</dc:creator>
  <cp:lastModifiedBy>Krishnan, Nandita</cp:lastModifiedBy>
  <cp:revision>43</cp:revision>
  <dcterms:created xsi:type="dcterms:W3CDTF">2021-11-30T00:17:21Z</dcterms:created>
  <dcterms:modified xsi:type="dcterms:W3CDTF">2021-12-02T01:08:07Z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